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6" r:id="rId1"/>
  </p:sldMasterIdLst>
  <p:sldIdLst>
    <p:sldId id="256" r:id="rId2"/>
    <p:sldId id="315" r:id="rId3"/>
    <p:sldId id="362" r:id="rId4"/>
    <p:sldId id="363" r:id="rId5"/>
    <p:sldId id="294" r:id="rId6"/>
    <p:sldId id="342" r:id="rId7"/>
    <p:sldId id="344" r:id="rId8"/>
    <p:sldId id="343" r:id="rId9"/>
    <p:sldId id="346" r:id="rId10"/>
    <p:sldId id="349" r:id="rId11"/>
    <p:sldId id="350" r:id="rId12"/>
    <p:sldId id="361" r:id="rId13"/>
    <p:sldId id="356" r:id="rId14"/>
    <p:sldId id="357" r:id="rId15"/>
    <p:sldId id="358" r:id="rId16"/>
    <p:sldId id="359" r:id="rId17"/>
    <p:sldId id="360" r:id="rId18"/>
    <p:sldId id="352" r:id="rId19"/>
    <p:sldId id="351" r:id="rId20"/>
    <p:sldId id="353" r:id="rId21"/>
    <p:sldId id="355" r:id="rId22"/>
    <p:sldId id="347" r:id="rId23"/>
    <p:sldId id="348" r:id="rId24"/>
    <p:sldId id="314" r:id="rId25"/>
    <p:sldId id="341" r:id="rId26"/>
    <p:sldId id="335"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28601"/>
            <a:ext cx="10363200" cy="4571999"/>
          </a:xfrm>
        </p:spPr>
        <p:txBody>
          <a:bodyPr anchor="ctr">
            <a:noAutofit/>
          </a:bodyPr>
          <a:lstStyle>
            <a:lvl1pPr>
              <a:lnSpc>
                <a:spcPct val="100000"/>
              </a:lnSpc>
              <a:defRPr sz="6000" spc="-8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4846320"/>
            <a:ext cx="9144000" cy="914400"/>
          </a:xfrm>
        </p:spPr>
        <p:txBody>
          <a:bodyPr/>
          <a:lstStyle>
            <a:lvl1pPr marL="0" indent="0" algn="r">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9" name="Rectangle 8"/>
          <p:cNvSpPr/>
          <p:nvPr/>
        </p:nvSpPr>
        <p:spPr>
          <a:xfrm>
            <a:off x="12001499" y="4846320"/>
            <a:ext cx="190501"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p:cNvSpPr/>
          <p:nvPr/>
        </p:nvSpPr>
        <p:spPr>
          <a:xfrm>
            <a:off x="12001499" y="0"/>
            <a:ext cx="190501"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03443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10160000" cy="1371600"/>
          </a:xfrm>
        </p:spPr>
        <p:txBody>
          <a:bodyPr>
            <a:normAutofit/>
          </a:bodyPr>
          <a:lstStyle>
            <a:lvl1pPr algn="l" rtl="0">
              <a:defRPr sz="3000"/>
            </a:lvl1pPr>
          </a:lstStyle>
          <a:p>
            <a:r>
              <a:rPr lang="en-US"/>
              <a:t>Click to edit Master title style</a:t>
            </a:r>
            <a:endParaRPr lang="en-US" dirty="0"/>
          </a:p>
        </p:txBody>
      </p:sp>
      <p:sp>
        <p:nvSpPr>
          <p:cNvPr id="3" name="Content Placeholder 2"/>
          <p:cNvSpPr>
            <a:spLocks noGrp="1"/>
          </p:cNvSpPr>
          <p:nvPr>
            <p:ph idx="1"/>
          </p:nvPr>
        </p:nvSpPr>
        <p:spPr/>
        <p:txBody>
          <a:bodyPr/>
          <a:lstStyle>
            <a:lvl1pPr algn="l" rtl="0">
              <a:defRPr/>
            </a:lvl1pPr>
            <a:lvl2pPr algn="l" rtl="0">
              <a:defRPr/>
            </a:lvl2pPr>
            <a:lvl3pPr algn="l" rtl="0">
              <a:defRPr/>
            </a:lvl3pPr>
            <a:lvl4pPr algn="l" rtl="0">
              <a:defRPr/>
            </a:lvl4pPr>
            <a:lvl5pPr algn="l" rtl="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233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1447801"/>
            <a:ext cx="10363200" cy="4321175"/>
          </a:xfrm>
        </p:spPr>
        <p:txBody>
          <a:bodyPr anchor="ctr">
            <a:noAutofit/>
          </a:bodyPr>
          <a:lstStyle>
            <a:lvl1pPr algn="l" rtl="0">
              <a:lnSpc>
                <a:spcPct val="100000"/>
              </a:lnSpc>
              <a:defRPr sz="6000" b="0" cap="all" spc="-80" baseline="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09600" y="228601"/>
            <a:ext cx="103632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8" name="Slide Number Placeholder 7"/>
          <p:cNvSpPr>
            <a:spLocks noGrp="1"/>
          </p:cNvSpPr>
          <p:nvPr>
            <p:ph type="sldNum" sz="quarter" idx="11"/>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389407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52718"/>
            <a:ext cx="10160000" cy="13716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752601"/>
            <a:ext cx="10160000" cy="43735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rot="16200000">
            <a:off x="11189124" y="5824644"/>
            <a:ext cx="1315721" cy="486833"/>
          </a:xfrm>
          <a:prstGeom prst="rect">
            <a:avLst/>
          </a:prstGeom>
        </p:spPr>
        <p:txBody>
          <a:bodyPr vert="horz" lIns="91440" tIns="45720" rIns="91440" bIns="45720" rtlCol="0" anchor="ctr"/>
          <a:lstStyle>
            <a:lvl1pPr algn="l">
              <a:defRPr sz="2400" b="1">
                <a:solidFill>
                  <a:schemeClr val="tx2"/>
                </a:solidFill>
              </a:defRPr>
            </a:lvl1pPr>
          </a:lstStyle>
          <a:p>
            <a:fld id="{D57F1E4F-1CFF-5643-939E-217C01CDF565}" type="slidenum">
              <a:rPr lang="en-US" smtClean="0"/>
              <a:pPr/>
              <a:t>‹#›</a:t>
            </a:fld>
            <a:endParaRPr lang="en-US" dirty="0"/>
          </a:p>
        </p:txBody>
      </p:sp>
      <p:sp>
        <p:nvSpPr>
          <p:cNvPr id="7" name="Rectangle 6"/>
          <p:cNvSpPr/>
          <p:nvPr/>
        </p:nvSpPr>
        <p:spPr>
          <a:xfrm>
            <a:off x="12001499" y="0"/>
            <a:ext cx="190501"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p:cNvSpPr/>
          <p:nvPr/>
        </p:nvSpPr>
        <p:spPr>
          <a:xfrm>
            <a:off x="12001499" y="1371600"/>
            <a:ext cx="190501"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97053000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p:txStyles>
    <p:titleStyle>
      <a:lvl1pPr algn="l" defTabSz="914400" rtl="0" eaLnBrk="1" latinLnBrk="0" hangingPunct="1">
        <a:spcBef>
          <a:spcPct val="0"/>
        </a:spcBef>
        <a:buNone/>
        <a:defRPr sz="30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siteground.com/tutorials/phpmyadmin/phpmyadmin_operations.htm" TargetMode="External"/><Relationship Id="rId2" Type="http://schemas.openxmlformats.org/officeDocument/2006/relationships/hyperlink" Target="https://www.siteground.com/tutorials/phpmyadmin/phpmyadmin_mysql_query.htm" TargetMode="Externa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hyperlink" Target="https://www.siteground.com/tutorials/phpmyadmin/phpmyadmin_optimize_database.htm"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siteground.com/tutorials/phpmyadmin/" TargetMode="External"/><Relationship Id="rId2" Type="http://schemas.openxmlformats.org/officeDocument/2006/relationships/hyperlink" Target="https://www.w3schools.com/"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p:txBody>
          <a:bodyPr/>
          <a:lstStyle/>
          <a:p>
            <a:pPr algn="l"/>
            <a:r>
              <a:rPr lang="en-US" dirty="0"/>
              <a:t>Introduction to Web programming</a:t>
            </a:r>
          </a:p>
          <a:p>
            <a:pPr algn="l"/>
            <a:r>
              <a:rPr lang="en-US" dirty="0"/>
              <a:t>0731213</a:t>
            </a:r>
            <a:endParaRPr lang="ar-JO" dirty="0"/>
          </a:p>
          <a:p>
            <a:endParaRPr lang="en-US" dirty="0"/>
          </a:p>
        </p:txBody>
      </p:sp>
      <p:pic>
        <p:nvPicPr>
          <p:cNvPr id="5" name="Picture 4">
            <a:extLst>
              <a:ext uri="{FF2B5EF4-FFF2-40B4-BE49-F238E27FC236}">
                <a16:creationId xmlns:a16="http://schemas.microsoft.com/office/drawing/2014/main" id="{23D82E61-598F-40A8-BA08-FDF56D9AC40E}"/>
              </a:ext>
            </a:extLst>
          </p:cNvPr>
          <p:cNvPicPr>
            <a:picLocks noChangeAspect="1"/>
          </p:cNvPicPr>
          <p:nvPr/>
        </p:nvPicPr>
        <p:blipFill>
          <a:blip r:embed="rId2"/>
          <a:stretch>
            <a:fillRect/>
          </a:stretch>
        </p:blipFill>
        <p:spPr>
          <a:xfrm>
            <a:off x="1828799" y="1566034"/>
            <a:ext cx="6016487" cy="3163508"/>
          </a:xfrm>
          <a:prstGeom prst="rect">
            <a:avLst/>
          </a:prstGeom>
        </p:spPr>
      </p:pic>
    </p:spTree>
    <p:extLst>
      <p:ext uri="{BB962C8B-B14F-4D97-AF65-F5344CB8AC3E}">
        <p14:creationId xmlns:p14="http://schemas.microsoft.com/office/powerpoint/2010/main" val="17514207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C6F48-4528-42FD-8FD6-8CB4DD18203F}"/>
              </a:ext>
            </a:extLst>
          </p:cNvPr>
          <p:cNvSpPr>
            <a:spLocks noGrp="1"/>
          </p:cNvSpPr>
          <p:nvPr>
            <p:ph type="title"/>
          </p:nvPr>
        </p:nvSpPr>
        <p:spPr/>
        <p:txBody>
          <a:bodyPr/>
          <a:lstStyle/>
          <a:p>
            <a:r>
              <a:rPr lang="en-US" b="1" dirty="0"/>
              <a:t>Database Management</a:t>
            </a:r>
            <a:br>
              <a:rPr lang="en-US" b="1" dirty="0"/>
            </a:br>
            <a:endParaRPr lang="en-US" dirty="0"/>
          </a:p>
        </p:txBody>
      </p:sp>
      <p:sp>
        <p:nvSpPr>
          <p:cNvPr id="3" name="Content Placeholder 2">
            <a:extLst>
              <a:ext uri="{FF2B5EF4-FFF2-40B4-BE49-F238E27FC236}">
                <a16:creationId xmlns:a16="http://schemas.microsoft.com/office/drawing/2014/main" id="{D9D12EE8-8F64-44D0-9B74-446E9AE57CC5}"/>
              </a:ext>
            </a:extLst>
          </p:cNvPr>
          <p:cNvSpPr>
            <a:spLocks noGrp="1"/>
          </p:cNvSpPr>
          <p:nvPr>
            <p:ph idx="1"/>
          </p:nvPr>
        </p:nvSpPr>
        <p:spPr/>
        <p:txBody>
          <a:bodyPr/>
          <a:lstStyle/>
          <a:p>
            <a:pPr marL="342900" indent="-342900">
              <a:buFont typeface="Arial" panose="020B0604020202020204" pitchFamily="34" charset="0"/>
              <a:buChar char="•"/>
            </a:pPr>
            <a:r>
              <a:rPr lang="en-US" b="0" dirty="0"/>
              <a:t>The main functionality of the PhpMyAdmin tool is to manage your databases.</a:t>
            </a:r>
          </a:p>
          <a:p>
            <a:pPr marL="342900" indent="-342900">
              <a:buFont typeface="Arial" panose="020B0604020202020204" pitchFamily="34" charset="0"/>
              <a:buChar char="•"/>
            </a:pPr>
            <a:r>
              <a:rPr lang="en-US" b="0" dirty="0"/>
              <a:t>Click on the Databases link. Pick the preferred database which you want to manage and click on its name.</a:t>
            </a:r>
          </a:p>
          <a:p>
            <a:endParaRPr lang="en-US" dirty="0"/>
          </a:p>
        </p:txBody>
      </p:sp>
      <p:pic>
        <p:nvPicPr>
          <p:cNvPr id="4" name="Picture 3">
            <a:extLst>
              <a:ext uri="{FF2B5EF4-FFF2-40B4-BE49-F238E27FC236}">
                <a16:creationId xmlns:a16="http://schemas.microsoft.com/office/drawing/2014/main" id="{98E5D35A-DFCA-4AA7-BB3E-3F556465FB81}"/>
              </a:ext>
            </a:extLst>
          </p:cNvPr>
          <p:cNvPicPr>
            <a:picLocks noChangeAspect="1"/>
          </p:cNvPicPr>
          <p:nvPr/>
        </p:nvPicPr>
        <p:blipFill>
          <a:blip r:embed="rId2"/>
          <a:stretch>
            <a:fillRect/>
          </a:stretch>
        </p:blipFill>
        <p:spPr>
          <a:xfrm>
            <a:off x="1043607" y="2901399"/>
            <a:ext cx="6947453" cy="3721850"/>
          </a:xfrm>
          <a:prstGeom prst="rect">
            <a:avLst/>
          </a:prstGeom>
        </p:spPr>
      </p:pic>
    </p:spTree>
    <p:extLst>
      <p:ext uri="{BB962C8B-B14F-4D97-AF65-F5344CB8AC3E}">
        <p14:creationId xmlns:p14="http://schemas.microsoft.com/office/powerpoint/2010/main" val="8647482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F8ED9-0497-40C3-ABA5-5CA01F9A53E8}"/>
              </a:ext>
            </a:extLst>
          </p:cNvPr>
          <p:cNvSpPr>
            <a:spLocks noGrp="1"/>
          </p:cNvSpPr>
          <p:nvPr>
            <p:ph type="title"/>
          </p:nvPr>
        </p:nvSpPr>
        <p:spPr/>
        <p:txBody>
          <a:bodyPr/>
          <a:lstStyle/>
          <a:p>
            <a:r>
              <a:rPr lang="en-US" b="1" dirty="0"/>
              <a:t>Database Management</a:t>
            </a:r>
            <a:br>
              <a:rPr lang="en-US" b="1" dirty="0"/>
            </a:br>
            <a:endParaRPr lang="en-US" dirty="0"/>
          </a:p>
        </p:txBody>
      </p:sp>
      <p:sp>
        <p:nvSpPr>
          <p:cNvPr id="3" name="Content Placeholder 2">
            <a:extLst>
              <a:ext uri="{FF2B5EF4-FFF2-40B4-BE49-F238E27FC236}">
                <a16:creationId xmlns:a16="http://schemas.microsoft.com/office/drawing/2014/main" id="{26BE7EAD-2646-4BB6-B3F0-1B29C8FC7856}"/>
              </a:ext>
            </a:extLst>
          </p:cNvPr>
          <p:cNvSpPr>
            <a:spLocks noGrp="1"/>
          </p:cNvSpPr>
          <p:nvPr>
            <p:ph idx="1"/>
          </p:nvPr>
        </p:nvSpPr>
        <p:spPr/>
        <p:txBody>
          <a:bodyPr/>
          <a:lstStyle/>
          <a:p>
            <a:pPr marL="342900" indent="-342900">
              <a:buFont typeface="Arial" panose="020B0604020202020204" pitchFamily="34" charset="0"/>
              <a:buChar char="•"/>
            </a:pPr>
            <a:r>
              <a:rPr lang="en-US" b="0" dirty="0"/>
              <a:t>In the new screen you will see a list with the database tables, the allowed actions with them, the number of the records, the storage engine, the collation, the tables' sizes and the overhead.</a:t>
            </a:r>
            <a:endParaRPr lang="en-US" dirty="0"/>
          </a:p>
        </p:txBody>
      </p:sp>
      <p:pic>
        <p:nvPicPr>
          <p:cNvPr id="4" name="Picture 3">
            <a:extLst>
              <a:ext uri="{FF2B5EF4-FFF2-40B4-BE49-F238E27FC236}">
                <a16:creationId xmlns:a16="http://schemas.microsoft.com/office/drawing/2014/main" id="{B941351A-5AB4-43C7-96D3-124909A14BA4}"/>
              </a:ext>
            </a:extLst>
          </p:cNvPr>
          <p:cNvPicPr>
            <a:picLocks noChangeAspect="1"/>
          </p:cNvPicPr>
          <p:nvPr/>
        </p:nvPicPr>
        <p:blipFill>
          <a:blip r:embed="rId2"/>
          <a:stretch>
            <a:fillRect/>
          </a:stretch>
        </p:blipFill>
        <p:spPr>
          <a:xfrm>
            <a:off x="1073427" y="2808632"/>
            <a:ext cx="6891129" cy="3691676"/>
          </a:xfrm>
          <a:prstGeom prst="rect">
            <a:avLst/>
          </a:prstGeom>
        </p:spPr>
      </p:pic>
    </p:spTree>
    <p:extLst>
      <p:ext uri="{BB962C8B-B14F-4D97-AF65-F5344CB8AC3E}">
        <p14:creationId xmlns:p14="http://schemas.microsoft.com/office/powerpoint/2010/main" val="22863263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C727A-F6E8-41E1-9F37-60BE320DB36D}"/>
              </a:ext>
            </a:extLst>
          </p:cNvPr>
          <p:cNvSpPr>
            <a:spLocks noGrp="1"/>
          </p:cNvSpPr>
          <p:nvPr>
            <p:ph type="ctrTitle"/>
          </p:nvPr>
        </p:nvSpPr>
        <p:spPr>
          <a:xfrm>
            <a:off x="609600" y="228601"/>
            <a:ext cx="10363200" cy="6304721"/>
          </a:xfrm>
        </p:spPr>
        <p:txBody>
          <a:bodyPr/>
          <a:lstStyle/>
          <a:p>
            <a:pPr algn="ctr"/>
            <a:r>
              <a:rPr lang="en-US" dirty="0">
                <a:solidFill>
                  <a:schemeClr val="tx2"/>
                </a:solidFill>
              </a:rPr>
              <a:t>Lecture 2</a:t>
            </a:r>
            <a:br>
              <a:rPr lang="en-US" dirty="0">
                <a:solidFill>
                  <a:schemeClr val="tx2"/>
                </a:solidFill>
              </a:rPr>
            </a:br>
            <a:r>
              <a:rPr lang="en-US" sz="3000" dirty="0">
                <a:latin typeface="+mn-lt"/>
              </a:rPr>
              <a:t>Working with Database – PhpMyAdmin (2)</a:t>
            </a:r>
          </a:p>
        </p:txBody>
      </p:sp>
    </p:spTree>
    <p:extLst>
      <p:ext uri="{BB962C8B-B14F-4D97-AF65-F5344CB8AC3E}">
        <p14:creationId xmlns:p14="http://schemas.microsoft.com/office/powerpoint/2010/main" val="1866197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5F4D1-9392-429A-AD43-60B8C9546E05}"/>
              </a:ext>
            </a:extLst>
          </p:cNvPr>
          <p:cNvSpPr>
            <a:spLocks noGrp="1"/>
          </p:cNvSpPr>
          <p:nvPr>
            <p:ph type="title"/>
          </p:nvPr>
        </p:nvSpPr>
        <p:spPr/>
        <p:txBody>
          <a:bodyPr/>
          <a:lstStyle/>
          <a:p>
            <a:r>
              <a:rPr lang="en-US" b="1" dirty="0"/>
              <a:t>How to Create a MySQL Database?</a:t>
            </a:r>
            <a:br>
              <a:rPr lang="en-US" b="1" dirty="0"/>
            </a:br>
            <a:endParaRPr lang="en-US" dirty="0"/>
          </a:p>
        </p:txBody>
      </p:sp>
      <p:sp>
        <p:nvSpPr>
          <p:cNvPr id="3" name="Content Placeholder 2">
            <a:extLst>
              <a:ext uri="{FF2B5EF4-FFF2-40B4-BE49-F238E27FC236}">
                <a16:creationId xmlns:a16="http://schemas.microsoft.com/office/drawing/2014/main" id="{AB8A73DA-DCAA-427E-ADDF-91C4AFD1F6CE}"/>
              </a:ext>
            </a:extLst>
          </p:cNvPr>
          <p:cNvSpPr>
            <a:spLocks noGrp="1"/>
          </p:cNvSpPr>
          <p:nvPr>
            <p:ph idx="1"/>
          </p:nvPr>
        </p:nvSpPr>
        <p:spPr/>
        <p:txBody>
          <a:bodyPr/>
          <a:lstStyle/>
          <a:p>
            <a:r>
              <a:rPr lang="en-US" b="0" dirty="0"/>
              <a:t>You can easily create a new database from your cPanel-&gt;MySQL Databases. </a:t>
            </a:r>
          </a:p>
          <a:p>
            <a:pPr marL="342900" indent="-342900">
              <a:buFont typeface="Arial" panose="020B0604020202020204" pitchFamily="34" charset="0"/>
              <a:buChar char="•"/>
            </a:pPr>
            <a:r>
              <a:rPr lang="en-US" b="0" dirty="0"/>
              <a:t>Navigate to the Create New Database box. </a:t>
            </a:r>
          </a:p>
          <a:p>
            <a:pPr marL="342900" indent="-342900">
              <a:buFont typeface="Arial" panose="020B0604020202020204" pitchFamily="34" charset="0"/>
              <a:buChar char="•"/>
            </a:pPr>
            <a:r>
              <a:rPr lang="en-US" b="0" dirty="0"/>
              <a:t>Enter the database name in the New Database text field and click on the Create Database button.</a:t>
            </a:r>
            <a:endParaRPr lang="en-US" dirty="0"/>
          </a:p>
        </p:txBody>
      </p:sp>
      <p:pic>
        <p:nvPicPr>
          <p:cNvPr id="4" name="Picture 3">
            <a:extLst>
              <a:ext uri="{FF2B5EF4-FFF2-40B4-BE49-F238E27FC236}">
                <a16:creationId xmlns:a16="http://schemas.microsoft.com/office/drawing/2014/main" id="{00FE7BE6-1628-42B9-8223-6230D10AB4CD}"/>
              </a:ext>
            </a:extLst>
          </p:cNvPr>
          <p:cNvPicPr>
            <a:picLocks noChangeAspect="1"/>
          </p:cNvPicPr>
          <p:nvPr/>
        </p:nvPicPr>
        <p:blipFill>
          <a:blip r:embed="rId2"/>
          <a:stretch>
            <a:fillRect/>
          </a:stretch>
        </p:blipFill>
        <p:spPr>
          <a:xfrm>
            <a:off x="1030357" y="3268664"/>
            <a:ext cx="6337852" cy="3395278"/>
          </a:xfrm>
          <a:prstGeom prst="rect">
            <a:avLst/>
          </a:prstGeom>
        </p:spPr>
      </p:pic>
    </p:spTree>
    <p:extLst>
      <p:ext uri="{BB962C8B-B14F-4D97-AF65-F5344CB8AC3E}">
        <p14:creationId xmlns:p14="http://schemas.microsoft.com/office/powerpoint/2010/main" val="2898215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AD20BE-F6D6-4DCE-8B86-D8030D616040}"/>
              </a:ext>
            </a:extLst>
          </p:cNvPr>
          <p:cNvSpPr>
            <a:spLocks noGrp="1"/>
          </p:cNvSpPr>
          <p:nvPr>
            <p:ph type="title"/>
          </p:nvPr>
        </p:nvSpPr>
        <p:spPr/>
        <p:txBody>
          <a:bodyPr/>
          <a:lstStyle/>
          <a:p>
            <a:r>
              <a:rPr lang="en-US" b="1" dirty="0"/>
              <a:t>How to Add MySQL Database Tables?</a:t>
            </a:r>
            <a:br>
              <a:rPr lang="en-US" b="1" dirty="0"/>
            </a:br>
            <a:endParaRPr lang="en-US" dirty="0"/>
          </a:p>
        </p:txBody>
      </p:sp>
      <p:sp>
        <p:nvSpPr>
          <p:cNvPr id="3" name="Content Placeholder 2">
            <a:extLst>
              <a:ext uri="{FF2B5EF4-FFF2-40B4-BE49-F238E27FC236}">
                <a16:creationId xmlns:a16="http://schemas.microsoft.com/office/drawing/2014/main" id="{C30721C6-D546-4918-BE98-ACA3F52672AD}"/>
              </a:ext>
            </a:extLst>
          </p:cNvPr>
          <p:cNvSpPr>
            <a:spLocks noGrp="1"/>
          </p:cNvSpPr>
          <p:nvPr>
            <p:ph idx="1"/>
          </p:nvPr>
        </p:nvSpPr>
        <p:spPr>
          <a:xfrm>
            <a:off x="609600" y="1752601"/>
            <a:ext cx="10160000" cy="4807225"/>
          </a:xfrm>
        </p:spPr>
        <p:txBody>
          <a:bodyPr/>
          <a:lstStyle/>
          <a:p>
            <a:r>
              <a:rPr lang="en-US" b="0" dirty="0"/>
              <a:t>Navigate to your cPanel-&gt;PhpMyAdmin tool and open the newly create database. It is empty and there are no tables.</a:t>
            </a:r>
          </a:p>
          <a:p>
            <a:endParaRPr lang="en-US" b="0" dirty="0"/>
          </a:p>
          <a:p>
            <a:endParaRPr lang="en-US" b="0" dirty="0"/>
          </a:p>
          <a:p>
            <a:endParaRPr lang="en-US" b="0" dirty="0"/>
          </a:p>
          <a:p>
            <a:endParaRPr lang="en-US" b="0" dirty="0"/>
          </a:p>
          <a:p>
            <a:endParaRPr lang="en-US" b="0" dirty="0"/>
          </a:p>
          <a:p>
            <a:endParaRPr lang="en-US" b="0" dirty="0"/>
          </a:p>
          <a:p>
            <a:endParaRPr lang="en-US" b="0" dirty="0"/>
          </a:p>
          <a:p>
            <a:endParaRPr lang="en-US" b="0" dirty="0"/>
          </a:p>
          <a:p>
            <a:r>
              <a:rPr lang="en-US" b="0" dirty="0"/>
              <a:t>Enter the table name and the number of fields. Click on the Go button to create the table.</a:t>
            </a:r>
            <a:endParaRPr lang="en-US" dirty="0"/>
          </a:p>
        </p:txBody>
      </p:sp>
      <p:pic>
        <p:nvPicPr>
          <p:cNvPr id="4" name="Picture 3">
            <a:extLst>
              <a:ext uri="{FF2B5EF4-FFF2-40B4-BE49-F238E27FC236}">
                <a16:creationId xmlns:a16="http://schemas.microsoft.com/office/drawing/2014/main" id="{6ACDB4D9-BFE0-42D0-BD41-79AFCD899396}"/>
              </a:ext>
            </a:extLst>
          </p:cNvPr>
          <p:cNvPicPr>
            <a:picLocks noChangeAspect="1"/>
          </p:cNvPicPr>
          <p:nvPr/>
        </p:nvPicPr>
        <p:blipFill>
          <a:blip r:embed="rId2"/>
          <a:stretch>
            <a:fillRect/>
          </a:stretch>
        </p:blipFill>
        <p:spPr>
          <a:xfrm>
            <a:off x="715616" y="2457624"/>
            <a:ext cx="6758610" cy="3620684"/>
          </a:xfrm>
          <a:prstGeom prst="rect">
            <a:avLst/>
          </a:prstGeom>
        </p:spPr>
      </p:pic>
    </p:spTree>
    <p:extLst>
      <p:ext uri="{BB962C8B-B14F-4D97-AF65-F5344CB8AC3E}">
        <p14:creationId xmlns:p14="http://schemas.microsoft.com/office/powerpoint/2010/main" val="10856883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A36B2-FDA2-4EA1-9C9E-548D68F8B067}"/>
              </a:ext>
            </a:extLst>
          </p:cNvPr>
          <p:cNvSpPr>
            <a:spLocks noGrp="1"/>
          </p:cNvSpPr>
          <p:nvPr>
            <p:ph type="title"/>
          </p:nvPr>
        </p:nvSpPr>
        <p:spPr/>
        <p:txBody>
          <a:bodyPr/>
          <a:lstStyle/>
          <a:p>
            <a:r>
              <a:rPr lang="en-US" b="1" dirty="0"/>
              <a:t>How to Add MySQL Database Tables?</a:t>
            </a:r>
            <a:br>
              <a:rPr lang="en-US" b="1" dirty="0"/>
            </a:br>
            <a:endParaRPr lang="en-US" dirty="0"/>
          </a:p>
        </p:txBody>
      </p:sp>
      <p:sp>
        <p:nvSpPr>
          <p:cNvPr id="3" name="Content Placeholder 2">
            <a:extLst>
              <a:ext uri="{FF2B5EF4-FFF2-40B4-BE49-F238E27FC236}">
                <a16:creationId xmlns:a16="http://schemas.microsoft.com/office/drawing/2014/main" id="{C8022D4E-E6B6-4431-BDD7-413FC799B074}"/>
              </a:ext>
            </a:extLst>
          </p:cNvPr>
          <p:cNvSpPr>
            <a:spLocks noGrp="1"/>
          </p:cNvSpPr>
          <p:nvPr>
            <p:ph idx="1"/>
          </p:nvPr>
        </p:nvSpPr>
        <p:spPr/>
        <p:txBody>
          <a:bodyPr/>
          <a:lstStyle/>
          <a:p>
            <a:r>
              <a:rPr lang="en-US" b="0" dirty="0"/>
              <a:t>On the next screen you should enter the fields' names and the corresponding properties. Some of the properties are:</a:t>
            </a:r>
          </a:p>
          <a:p>
            <a:pPr marL="342900" indent="-342900">
              <a:buFont typeface="Arial" panose="020B0604020202020204" pitchFamily="34" charset="0"/>
              <a:buChar char="•"/>
            </a:pPr>
            <a:r>
              <a:rPr lang="en-US" dirty="0"/>
              <a:t>Type: </a:t>
            </a:r>
            <a:r>
              <a:rPr lang="en-US" b="0" dirty="0"/>
              <a:t>Pick the type of the data, which will be stored in the corresponding field</a:t>
            </a:r>
          </a:p>
          <a:p>
            <a:pPr marL="342900" indent="-342900">
              <a:buFont typeface="Arial" panose="020B0604020202020204" pitchFamily="34" charset="0"/>
              <a:buChar char="•"/>
            </a:pPr>
            <a:r>
              <a:rPr lang="en-US" dirty="0"/>
              <a:t>Length/Values: </a:t>
            </a:r>
            <a:r>
              <a:rPr lang="en-US" b="0" dirty="0"/>
              <a:t>Enter the length of the field</a:t>
            </a:r>
          </a:p>
          <a:p>
            <a:pPr marL="342900" indent="-342900">
              <a:buFont typeface="Arial" panose="020B0604020202020204" pitchFamily="34" charset="0"/>
              <a:buChar char="•"/>
            </a:pPr>
            <a:r>
              <a:rPr lang="en-US" dirty="0"/>
              <a:t>Null: </a:t>
            </a:r>
            <a:r>
              <a:rPr lang="en-US" b="0" dirty="0"/>
              <a:t>Define whether the field value can be NULL</a:t>
            </a:r>
          </a:p>
          <a:p>
            <a:pPr marL="342900" indent="-342900">
              <a:buFont typeface="Arial" panose="020B0604020202020204" pitchFamily="34" charset="0"/>
              <a:buChar char="•"/>
            </a:pPr>
            <a:r>
              <a:rPr lang="en-US" dirty="0"/>
              <a:t>Default: </a:t>
            </a:r>
            <a:r>
              <a:rPr lang="en-US" b="0" dirty="0"/>
              <a:t>Allows you to set the default value for the field.</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1162979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42306-3DC4-4C4B-A4D2-DF05E55C0DE8}"/>
              </a:ext>
            </a:extLst>
          </p:cNvPr>
          <p:cNvSpPr>
            <a:spLocks noGrp="1"/>
          </p:cNvSpPr>
          <p:nvPr>
            <p:ph type="title"/>
          </p:nvPr>
        </p:nvSpPr>
        <p:spPr/>
        <p:txBody>
          <a:bodyPr/>
          <a:lstStyle/>
          <a:p>
            <a:r>
              <a:rPr lang="en-US" b="1" dirty="0"/>
              <a:t>How to Add MySQL Database Tables?</a:t>
            </a:r>
            <a:br>
              <a:rPr lang="en-US" b="1" dirty="0"/>
            </a:br>
            <a:endParaRPr lang="en-US" dirty="0"/>
          </a:p>
        </p:txBody>
      </p:sp>
      <p:sp>
        <p:nvSpPr>
          <p:cNvPr id="3" name="Content Placeholder 2">
            <a:extLst>
              <a:ext uri="{FF2B5EF4-FFF2-40B4-BE49-F238E27FC236}">
                <a16:creationId xmlns:a16="http://schemas.microsoft.com/office/drawing/2014/main" id="{2728486D-C677-4165-B120-82B05FA61E09}"/>
              </a:ext>
            </a:extLst>
          </p:cNvPr>
          <p:cNvSpPr>
            <a:spLocks noGrp="1"/>
          </p:cNvSpPr>
          <p:nvPr>
            <p:ph idx="1"/>
          </p:nvPr>
        </p:nvSpPr>
        <p:spPr/>
        <p:txBody>
          <a:bodyPr/>
          <a:lstStyle/>
          <a:p>
            <a:r>
              <a:rPr lang="en-US" b="0" dirty="0"/>
              <a:t>If you want to add more fields you should specify their number and click on the Go button instead of Save.</a:t>
            </a:r>
          </a:p>
          <a:p>
            <a:endParaRPr lang="en-US" b="0" dirty="0"/>
          </a:p>
          <a:p>
            <a:endParaRPr lang="en-US" b="0" dirty="0"/>
          </a:p>
          <a:p>
            <a:endParaRPr lang="en-US" b="0" dirty="0"/>
          </a:p>
          <a:p>
            <a:endParaRPr lang="en-US" b="0" dirty="0"/>
          </a:p>
          <a:p>
            <a:endParaRPr lang="en-US" b="0" dirty="0"/>
          </a:p>
          <a:p>
            <a:endParaRPr lang="en-US" b="0" dirty="0"/>
          </a:p>
          <a:p>
            <a:endParaRPr lang="en-US" b="0" dirty="0"/>
          </a:p>
          <a:p>
            <a:endParaRPr lang="en-US" dirty="0"/>
          </a:p>
        </p:txBody>
      </p:sp>
      <p:pic>
        <p:nvPicPr>
          <p:cNvPr id="4" name="Picture 3">
            <a:extLst>
              <a:ext uri="{FF2B5EF4-FFF2-40B4-BE49-F238E27FC236}">
                <a16:creationId xmlns:a16="http://schemas.microsoft.com/office/drawing/2014/main" id="{D1C01EF9-49EC-44EA-AB6D-000160F18D1B}"/>
              </a:ext>
            </a:extLst>
          </p:cNvPr>
          <p:cNvPicPr>
            <a:picLocks noChangeAspect="1"/>
          </p:cNvPicPr>
          <p:nvPr/>
        </p:nvPicPr>
        <p:blipFill>
          <a:blip r:embed="rId2"/>
          <a:stretch>
            <a:fillRect/>
          </a:stretch>
        </p:blipFill>
        <p:spPr>
          <a:xfrm>
            <a:off x="725556" y="2431119"/>
            <a:ext cx="7477540" cy="4005825"/>
          </a:xfrm>
          <a:prstGeom prst="rect">
            <a:avLst/>
          </a:prstGeom>
        </p:spPr>
      </p:pic>
    </p:spTree>
    <p:extLst>
      <p:ext uri="{BB962C8B-B14F-4D97-AF65-F5344CB8AC3E}">
        <p14:creationId xmlns:p14="http://schemas.microsoft.com/office/powerpoint/2010/main" val="18572609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6DEA2-6D96-469F-84A2-DBEEEE35C7E3}"/>
              </a:ext>
            </a:extLst>
          </p:cNvPr>
          <p:cNvSpPr>
            <a:spLocks noGrp="1"/>
          </p:cNvSpPr>
          <p:nvPr>
            <p:ph type="title"/>
          </p:nvPr>
        </p:nvSpPr>
        <p:spPr/>
        <p:txBody>
          <a:bodyPr/>
          <a:lstStyle/>
          <a:p>
            <a:r>
              <a:rPr lang="en-US" b="1" dirty="0"/>
              <a:t>How to Add MySQL Database Tables?</a:t>
            </a:r>
            <a:br>
              <a:rPr lang="en-US" b="1" dirty="0"/>
            </a:br>
            <a:endParaRPr lang="en-US" dirty="0"/>
          </a:p>
        </p:txBody>
      </p:sp>
      <p:sp>
        <p:nvSpPr>
          <p:cNvPr id="3" name="Content Placeholder 2">
            <a:extLst>
              <a:ext uri="{FF2B5EF4-FFF2-40B4-BE49-F238E27FC236}">
                <a16:creationId xmlns:a16="http://schemas.microsoft.com/office/drawing/2014/main" id="{934D6B20-013C-4B44-A29E-D14C33A95281}"/>
              </a:ext>
            </a:extLst>
          </p:cNvPr>
          <p:cNvSpPr>
            <a:spLocks noGrp="1"/>
          </p:cNvSpPr>
          <p:nvPr>
            <p:ph idx="1"/>
          </p:nvPr>
        </p:nvSpPr>
        <p:spPr/>
        <p:txBody>
          <a:bodyPr/>
          <a:lstStyle/>
          <a:p>
            <a:r>
              <a:rPr lang="en-US" b="0" dirty="0"/>
              <a:t>The database table will be created and you will see the corresponding MySQL query.</a:t>
            </a:r>
          </a:p>
          <a:p>
            <a:endParaRPr lang="en-US" dirty="0"/>
          </a:p>
        </p:txBody>
      </p:sp>
      <p:pic>
        <p:nvPicPr>
          <p:cNvPr id="4" name="Picture 3">
            <a:extLst>
              <a:ext uri="{FF2B5EF4-FFF2-40B4-BE49-F238E27FC236}">
                <a16:creationId xmlns:a16="http://schemas.microsoft.com/office/drawing/2014/main" id="{237E6E87-7634-4845-B72E-3E4DE3015D92}"/>
              </a:ext>
            </a:extLst>
          </p:cNvPr>
          <p:cNvPicPr>
            <a:picLocks noChangeAspect="1"/>
          </p:cNvPicPr>
          <p:nvPr/>
        </p:nvPicPr>
        <p:blipFill>
          <a:blip r:embed="rId2"/>
          <a:stretch>
            <a:fillRect/>
          </a:stretch>
        </p:blipFill>
        <p:spPr>
          <a:xfrm>
            <a:off x="765312" y="2225536"/>
            <a:ext cx="8140147" cy="4360793"/>
          </a:xfrm>
          <a:prstGeom prst="rect">
            <a:avLst/>
          </a:prstGeom>
        </p:spPr>
      </p:pic>
    </p:spTree>
    <p:extLst>
      <p:ext uri="{BB962C8B-B14F-4D97-AF65-F5344CB8AC3E}">
        <p14:creationId xmlns:p14="http://schemas.microsoft.com/office/powerpoint/2010/main" val="38364235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A38CD-8C1C-4487-9D57-44C8FA928EF2}"/>
              </a:ext>
            </a:extLst>
          </p:cNvPr>
          <p:cNvSpPr>
            <a:spLocks noGrp="1"/>
          </p:cNvSpPr>
          <p:nvPr>
            <p:ph type="title"/>
          </p:nvPr>
        </p:nvSpPr>
        <p:spPr/>
        <p:txBody>
          <a:bodyPr/>
          <a:lstStyle/>
          <a:p>
            <a:r>
              <a:rPr lang="en-US" b="1" dirty="0"/>
              <a:t>Database Management</a:t>
            </a:r>
            <a:br>
              <a:rPr lang="en-US" b="1" dirty="0"/>
            </a:br>
            <a:endParaRPr lang="en-US" dirty="0"/>
          </a:p>
        </p:txBody>
      </p:sp>
      <p:sp>
        <p:nvSpPr>
          <p:cNvPr id="3" name="Content Placeholder 2">
            <a:extLst>
              <a:ext uri="{FF2B5EF4-FFF2-40B4-BE49-F238E27FC236}">
                <a16:creationId xmlns:a16="http://schemas.microsoft.com/office/drawing/2014/main" id="{06C4D0CB-9250-49B6-984C-DA9395F29FFE}"/>
              </a:ext>
            </a:extLst>
          </p:cNvPr>
          <p:cNvSpPr>
            <a:spLocks noGrp="1"/>
          </p:cNvSpPr>
          <p:nvPr>
            <p:ph idx="1"/>
          </p:nvPr>
        </p:nvSpPr>
        <p:spPr/>
        <p:txBody>
          <a:bodyPr/>
          <a:lstStyle/>
          <a:p>
            <a:r>
              <a:rPr lang="en-US" b="0" dirty="0"/>
              <a:t>The possible actions which you can perform to a chosen table are:</a:t>
            </a:r>
          </a:p>
          <a:p>
            <a:pPr marL="342900" indent="-342900">
              <a:buFont typeface="Arial" panose="020B0604020202020204" pitchFamily="34" charset="0"/>
              <a:buChar char="•"/>
            </a:pPr>
            <a:r>
              <a:rPr lang="en-US" b="0" dirty="0"/>
              <a:t>Browse</a:t>
            </a:r>
          </a:p>
          <a:p>
            <a:pPr marL="342900" indent="-342900">
              <a:buFont typeface="Arial" panose="020B0604020202020204" pitchFamily="34" charset="0"/>
              <a:buChar char="•"/>
            </a:pPr>
            <a:r>
              <a:rPr lang="en-US" b="0" dirty="0"/>
              <a:t>Structure</a:t>
            </a:r>
          </a:p>
          <a:p>
            <a:pPr marL="342900" indent="-342900">
              <a:buFont typeface="Arial" panose="020B0604020202020204" pitchFamily="34" charset="0"/>
              <a:buChar char="•"/>
            </a:pPr>
            <a:r>
              <a:rPr lang="en-US" b="0" dirty="0"/>
              <a:t>Search</a:t>
            </a:r>
          </a:p>
          <a:p>
            <a:pPr marL="342900" indent="-342900">
              <a:buFont typeface="Arial" panose="020B0604020202020204" pitchFamily="34" charset="0"/>
              <a:buChar char="•"/>
            </a:pPr>
            <a:r>
              <a:rPr lang="en-US" b="0" dirty="0"/>
              <a:t>Insert</a:t>
            </a:r>
          </a:p>
          <a:p>
            <a:pPr marL="342900" indent="-342900">
              <a:buFont typeface="Arial" panose="020B0604020202020204" pitchFamily="34" charset="0"/>
              <a:buChar char="•"/>
            </a:pPr>
            <a:r>
              <a:rPr lang="en-US" b="0" dirty="0"/>
              <a:t>Empty</a:t>
            </a:r>
          </a:p>
          <a:p>
            <a:pPr marL="342900" indent="-342900">
              <a:buFont typeface="Arial" panose="020B0604020202020204" pitchFamily="34" charset="0"/>
              <a:buChar char="•"/>
            </a:pPr>
            <a:r>
              <a:rPr lang="en-US" b="0" dirty="0"/>
              <a:t>Drop</a:t>
            </a:r>
          </a:p>
          <a:p>
            <a:pPr marL="342900" indent="-342900">
              <a:buFont typeface="Arial" panose="020B0604020202020204" pitchFamily="34" charset="0"/>
              <a:buChar char="•"/>
            </a:pPr>
            <a:r>
              <a:rPr lang="en-US" b="0" dirty="0"/>
              <a:t>And more ….</a:t>
            </a:r>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36314355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44337-BBE2-4E98-9E89-A918D7F82575}"/>
              </a:ext>
            </a:extLst>
          </p:cNvPr>
          <p:cNvSpPr>
            <a:spLocks noGrp="1"/>
          </p:cNvSpPr>
          <p:nvPr>
            <p:ph type="title"/>
          </p:nvPr>
        </p:nvSpPr>
        <p:spPr/>
        <p:txBody>
          <a:bodyPr/>
          <a:lstStyle/>
          <a:p>
            <a:r>
              <a:rPr lang="en-US" b="1" dirty="0"/>
              <a:t>Browse</a:t>
            </a:r>
            <a:br>
              <a:rPr lang="en-US" b="1" dirty="0"/>
            </a:br>
            <a:endParaRPr lang="en-US" dirty="0"/>
          </a:p>
        </p:txBody>
      </p:sp>
      <p:sp>
        <p:nvSpPr>
          <p:cNvPr id="3" name="Content Placeholder 2">
            <a:extLst>
              <a:ext uri="{FF2B5EF4-FFF2-40B4-BE49-F238E27FC236}">
                <a16:creationId xmlns:a16="http://schemas.microsoft.com/office/drawing/2014/main" id="{9551EAF1-6341-4606-9EB2-BE210F44833C}"/>
              </a:ext>
            </a:extLst>
          </p:cNvPr>
          <p:cNvSpPr>
            <a:spLocks noGrp="1"/>
          </p:cNvSpPr>
          <p:nvPr>
            <p:ph idx="1"/>
          </p:nvPr>
        </p:nvSpPr>
        <p:spPr>
          <a:xfrm>
            <a:off x="609600" y="1752601"/>
            <a:ext cx="10160000" cy="4966251"/>
          </a:xfrm>
        </p:spPr>
        <p:txBody>
          <a:bodyPr>
            <a:normAutofit lnSpcReduction="10000"/>
          </a:bodyPr>
          <a:lstStyle/>
          <a:p>
            <a:r>
              <a:rPr lang="en-US" b="0" dirty="0"/>
              <a:t>Only the tables with existing records can be browsed. Once you click on the Browse icon a new window with the records list will be opened.</a:t>
            </a:r>
          </a:p>
          <a:p>
            <a:endParaRPr lang="en-US" b="0" dirty="0"/>
          </a:p>
          <a:p>
            <a:endParaRPr lang="en-US" b="0" dirty="0"/>
          </a:p>
          <a:p>
            <a:endParaRPr lang="en-US" b="0" dirty="0"/>
          </a:p>
          <a:p>
            <a:endParaRPr lang="en-US" b="0" dirty="0"/>
          </a:p>
          <a:p>
            <a:endParaRPr lang="en-US" b="0" dirty="0"/>
          </a:p>
          <a:p>
            <a:endParaRPr lang="en-US" b="0" dirty="0"/>
          </a:p>
          <a:p>
            <a:endParaRPr lang="en-US" b="0" dirty="0"/>
          </a:p>
          <a:p>
            <a:endParaRPr lang="en-US" b="0" dirty="0"/>
          </a:p>
          <a:p>
            <a:r>
              <a:rPr lang="en-US" b="0" dirty="0"/>
              <a:t>By clicking on the Pen icon you can edit the chosen record.</a:t>
            </a:r>
          </a:p>
          <a:p>
            <a:r>
              <a:rPr lang="en-US" b="0" dirty="0"/>
              <a:t>You will see the record structure and you can alter the values of the records.</a:t>
            </a:r>
          </a:p>
          <a:p>
            <a:endParaRPr lang="en-US" b="0" dirty="0"/>
          </a:p>
          <a:p>
            <a:endParaRPr lang="en-US" b="0" dirty="0"/>
          </a:p>
          <a:p>
            <a:endParaRPr lang="en-US" b="0" dirty="0"/>
          </a:p>
          <a:p>
            <a:endParaRPr lang="en-US" b="0" dirty="0"/>
          </a:p>
          <a:p>
            <a:endParaRPr lang="en-US" b="0" dirty="0"/>
          </a:p>
          <a:p>
            <a:endParaRPr lang="en-US" b="0" dirty="0"/>
          </a:p>
          <a:p>
            <a:endParaRPr lang="en-US" b="0" dirty="0"/>
          </a:p>
          <a:p>
            <a:endParaRPr lang="en-US" b="0" dirty="0"/>
          </a:p>
          <a:p>
            <a:endParaRPr lang="en-US" b="0" dirty="0"/>
          </a:p>
          <a:p>
            <a:endParaRPr lang="en-US" dirty="0"/>
          </a:p>
        </p:txBody>
      </p:sp>
      <p:pic>
        <p:nvPicPr>
          <p:cNvPr id="4" name="Picture 3">
            <a:extLst>
              <a:ext uri="{FF2B5EF4-FFF2-40B4-BE49-F238E27FC236}">
                <a16:creationId xmlns:a16="http://schemas.microsoft.com/office/drawing/2014/main" id="{C8DDFB58-6F9D-4C8D-A0CE-14BE09279FF7}"/>
              </a:ext>
            </a:extLst>
          </p:cNvPr>
          <p:cNvPicPr>
            <a:picLocks noChangeAspect="1"/>
          </p:cNvPicPr>
          <p:nvPr/>
        </p:nvPicPr>
        <p:blipFill>
          <a:blip r:embed="rId2"/>
          <a:stretch>
            <a:fillRect/>
          </a:stretch>
        </p:blipFill>
        <p:spPr>
          <a:xfrm>
            <a:off x="755372" y="2384566"/>
            <a:ext cx="6135758" cy="3287013"/>
          </a:xfrm>
          <a:prstGeom prst="rect">
            <a:avLst/>
          </a:prstGeom>
        </p:spPr>
      </p:pic>
    </p:spTree>
    <p:extLst>
      <p:ext uri="{BB962C8B-B14F-4D97-AF65-F5344CB8AC3E}">
        <p14:creationId xmlns:p14="http://schemas.microsoft.com/office/powerpoint/2010/main" val="1093420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C727A-F6E8-41E1-9F37-60BE320DB36D}"/>
              </a:ext>
            </a:extLst>
          </p:cNvPr>
          <p:cNvSpPr>
            <a:spLocks noGrp="1"/>
          </p:cNvSpPr>
          <p:nvPr>
            <p:ph type="ctrTitle"/>
          </p:nvPr>
        </p:nvSpPr>
        <p:spPr>
          <a:xfrm>
            <a:off x="609600" y="228601"/>
            <a:ext cx="10363200" cy="6304721"/>
          </a:xfrm>
        </p:spPr>
        <p:txBody>
          <a:bodyPr/>
          <a:lstStyle/>
          <a:p>
            <a:pPr algn="ctr"/>
            <a:r>
              <a:rPr lang="en-US" dirty="0">
                <a:solidFill>
                  <a:schemeClr val="tx2"/>
                </a:solidFill>
              </a:rPr>
              <a:t>Lecture 1</a:t>
            </a:r>
            <a:br>
              <a:rPr lang="en-US" dirty="0">
                <a:solidFill>
                  <a:schemeClr val="tx2"/>
                </a:solidFill>
              </a:rPr>
            </a:br>
            <a:r>
              <a:rPr lang="en-US" sz="3000" dirty="0">
                <a:latin typeface="+mn-lt"/>
              </a:rPr>
              <a:t>Working with Database – PhpMyAdmin (1)</a:t>
            </a:r>
          </a:p>
        </p:txBody>
      </p:sp>
    </p:spTree>
    <p:extLst>
      <p:ext uri="{BB962C8B-B14F-4D97-AF65-F5344CB8AC3E}">
        <p14:creationId xmlns:p14="http://schemas.microsoft.com/office/powerpoint/2010/main" val="10882231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F27B9-F3D2-4D1D-AF38-08A45564A1C1}"/>
              </a:ext>
            </a:extLst>
          </p:cNvPr>
          <p:cNvSpPr>
            <a:spLocks noGrp="1"/>
          </p:cNvSpPr>
          <p:nvPr>
            <p:ph type="title"/>
          </p:nvPr>
        </p:nvSpPr>
        <p:spPr/>
        <p:txBody>
          <a:bodyPr/>
          <a:lstStyle/>
          <a:p>
            <a:r>
              <a:rPr lang="en-US" b="1" dirty="0"/>
              <a:t>Structure</a:t>
            </a:r>
            <a:br>
              <a:rPr lang="en-US" b="1" dirty="0"/>
            </a:br>
            <a:endParaRPr lang="en-US" dirty="0"/>
          </a:p>
        </p:txBody>
      </p:sp>
      <p:sp>
        <p:nvSpPr>
          <p:cNvPr id="3" name="Content Placeholder 2">
            <a:extLst>
              <a:ext uri="{FF2B5EF4-FFF2-40B4-BE49-F238E27FC236}">
                <a16:creationId xmlns:a16="http://schemas.microsoft.com/office/drawing/2014/main" id="{AF756DC8-592E-4E32-83EA-38887C44753E}"/>
              </a:ext>
            </a:extLst>
          </p:cNvPr>
          <p:cNvSpPr>
            <a:spLocks noGrp="1"/>
          </p:cNvSpPr>
          <p:nvPr>
            <p:ph idx="1"/>
          </p:nvPr>
        </p:nvSpPr>
        <p:spPr>
          <a:xfrm>
            <a:off x="609600" y="1752601"/>
            <a:ext cx="10160000" cy="4833729"/>
          </a:xfrm>
        </p:spPr>
        <p:txBody>
          <a:bodyPr>
            <a:normAutofit lnSpcReduction="10000"/>
          </a:bodyPr>
          <a:lstStyle/>
          <a:p>
            <a:r>
              <a:rPr lang="en-US" b="0" dirty="0"/>
              <a:t>The next option is named Structure. In the Structure screen you will see the database's table structure.</a:t>
            </a:r>
          </a:p>
          <a:p>
            <a:endParaRPr lang="en-US" b="0" dirty="0"/>
          </a:p>
          <a:p>
            <a:endParaRPr lang="en-US" b="0" dirty="0"/>
          </a:p>
          <a:p>
            <a:endParaRPr lang="en-US" b="0" dirty="0"/>
          </a:p>
          <a:p>
            <a:endParaRPr lang="en-US" b="0" dirty="0"/>
          </a:p>
          <a:p>
            <a:endParaRPr lang="en-US" b="0" dirty="0"/>
          </a:p>
          <a:p>
            <a:endParaRPr lang="en-US" b="0" dirty="0"/>
          </a:p>
          <a:p>
            <a:endParaRPr lang="en-US" b="0" dirty="0"/>
          </a:p>
          <a:p>
            <a:endParaRPr lang="en-US" b="0" dirty="0"/>
          </a:p>
          <a:p>
            <a:r>
              <a:rPr lang="en-US" b="0" dirty="0"/>
              <a:t>You will see the fields' names, their types, collations, attributes, additional extra information,  the default values and whether the fields' values can be NULL. </a:t>
            </a:r>
          </a:p>
          <a:p>
            <a:endParaRPr lang="en-US" b="0" dirty="0"/>
          </a:p>
          <a:p>
            <a:endParaRPr lang="en-US" dirty="0"/>
          </a:p>
        </p:txBody>
      </p:sp>
      <p:pic>
        <p:nvPicPr>
          <p:cNvPr id="4" name="Picture 3">
            <a:extLst>
              <a:ext uri="{FF2B5EF4-FFF2-40B4-BE49-F238E27FC236}">
                <a16:creationId xmlns:a16="http://schemas.microsoft.com/office/drawing/2014/main" id="{ACC48A0C-AB4D-4AC2-9EBF-5663D65470B1}"/>
              </a:ext>
            </a:extLst>
          </p:cNvPr>
          <p:cNvPicPr>
            <a:picLocks noChangeAspect="1"/>
          </p:cNvPicPr>
          <p:nvPr/>
        </p:nvPicPr>
        <p:blipFill>
          <a:blip r:embed="rId2"/>
          <a:stretch>
            <a:fillRect/>
          </a:stretch>
        </p:blipFill>
        <p:spPr>
          <a:xfrm>
            <a:off x="725556" y="2391362"/>
            <a:ext cx="6192079" cy="3317185"/>
          </a:xfrm>
          <a:prstGeom prst="rect">
            <a:avLst/>
          </a:prstGeom>
        </p:spPr>
      </p:pic>
    </p:spTree>
    <p:extLst>
      <p:ext uri="{BB962C8B-B14F-4D97-AF65-F5344CB8AC3E}">
        <p14:creationId xmlns:p14="http://schemas.microsoft.com/office/powerpoint/2010/main" val="32303919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974E0-95F2-4523-8ECA-EA40EF830A54}"/>
              </a:ext>
            </a:extLst>
          </p:cNvPr>
          <p:cNvSpPr>
            <a:spLocks noGrp="1"/>
          </p:cNvSpPr>
          <p:nvPr>
            <p:ph type="title"/>
          </p:nvPr>
        </p:nvSpPr>
        <p:spPr/>
        <p:txBody>
          <a:bodyPr/>
          <a:lstStyle/>
          <a:p>
            <a:r>
              <a:rPr lang="en-US" b="1" dirty="0"/>
              <a:t>Insert</a:t>
            </a:r>
            <a:br>
              <a:rPr lang="en-US" b="1" dirty="0"/>
            </a:br>
            <a:endParaRPr lang="en-US" dirty="0"/>
          </a:p>
        </p:txBody>
      </p:sp>
      <p:sp>
        <p:nvSpPr>
          <p:cNvPr id="3" name="Content Placeholder 2">
            <a:extLst>
              <a:ext uri="{FF2B5EF4-FFF2-40B4-BE49-F238E27FC236}">
                <a16:creationId xmlns:a16="http://schemas.microsoft.com/office/drawing/2014/main" id="{DCA9C5F7-4B7C-46CE-902B-3A41C036E339}"/>
              </a:ext>
            </a:extLst>
          </p:cNvPr>
          <p:cNvSpPr>
            <a:spLocks noGrp="1"/>
          </p:cNvSpPr>
          <p:nvPr>
            <p:ph idx="1"/>
          </p:nvPr>
        </p:nvSpPr>
        <p:spPr>
          <a:xfrm>
            <a:off x="609600" y="1752601"/>
            <a:ext cx="10160000" cy="4714460"/>
          </a:xfrm>
        </p:spPr>
        <p:txBody>
          <a:bodyPr>
            <a:normAutofit/>
          </a:bodyPr>
          <a:lstStyle/>
          <a:p>
            <a:r>
              <a:rPr lang="en-US" b="0" dirty="0"/>
              <a:t>Using the Insert action you can insert records in your database table.</a:t>
            </a:r>
          </a:p>
          <a:p>
            <a:endParaRPr lang="en-US" b="0" dirty="0"/>
          </a:p>
          <a:p>
            <a:endParaRPr lang="en-US" b="0" dirty="0"/>
          </a:p>
          <a:p>
            <a:endParaRPr lang="en-US" b="0" dirty="0"/>
          </a:p>
          <a:p>
            <a:endParaRPr lang="en-US" b="0" dirty="0"/>
          </a:p>
          <a:p>
            <a:endParaRPr lang="en-US" b="0" dirty="0"/>
          </a:p>
          <a:p>
            <a:endParaRPr lang="en-US" b="0" dirty="0"/>
          </a:p>
          <a:p>
            <a:endParaRPr lang="en-US" b="0" dirty="0"/>
          </a:p>
          <a:p>
            <a:endParaRPr lang="en-US" b="0" dirty="0"/>
          </a:p>
          <a:p>
            <a:r>
              <a:rPr lang="en-US" b="0" dirty="0"/>
              <a:t>Once you fill in the corresponding values click on the Go button and the new record will be inserted.</a:t>
            </a:r>
            <a:endParaRPr lang="en-US" dirty="0"/>
          </a:p>
        </p:txBody>
      </p:sp>
      <p:pic>
        <p:nvPicPr>
          <p:cNvPr id="4" name="Picture 3">
            <a:extLst>
              <a:ext uri="{FF2B5EF4-FFF2-40B4-BE49-F238E27FC236}">
                <a16:creationId xmlns:a16="http://schemas.microsoft.com/office/drawing/2014/main" id="{4772F54B-8CE8-41EF-93F7-5771C0895AEF}"/>
              </a:ext>
            </a:extLst>
          </p:cNvPr>
          <p:cNvPicPr>
            <a:picLocks noChangeAspect="1"/>
          </p:cNvPicPr>
          <p:nvPr/>
        </p:nvPicPr>
        <p:blipFill>
          <a:blip r:embed="rId2"/>
          <a:stretch>
            <a:fillRect/>
          </a:stretch>
        </p:blipFill>
        <p:spPr>
          <a:xfrm>
            <a:off x="728867" y="2132771"/>
            <a:ext cx="6754853" cy="3618671"/>
          </a:xfrm>
          <a:prstGeom prst="rect">
            <a:avLst/>
          </a:prstGeom>
        </p:spPr>
      </p:pic>
    </p:spTree>
    <p:extLst>
      <p:ext uri="{BB962C8B-B14F-4D97-AF65-F5344CB8AC3E}">
        <p14:creationId xmlns:p14="http://schemas.microsoft.com/office/powerpoint/2010/main" val="30996714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EED86-60E7-41F5-B591-220A195CC895}"/>
              </a:ext>
            </a:extLst>
          </p:cNvPr>
          <p:cNvSpPr>
            <a:spLocks noGrp="1"/>
          </p:cNvSpPr>
          <p:nvPr>
            <p:ph type="title"/>
          </p:nvPr>
        </p:nvSpPr>
        <p:spPr/>
        <p:txBody>
          <a:bodyPr>
            <a:normAutofit/>
          </a:bodyPr>
          <a:lstStyle/>
          <a:p>
            <a:r>
              <a:rPr lang="en-US" b="1" dirty="0"/>
              <a:t>How to Backup a Database?</a:t>
            </a:r>
            <a:br>
              <a:rPr lang="en-US" b="1" dirty="0"/>
            </a:br>
            <a:endParaRPr lang="en-US" dirty="0"/>
          </a:p>
        </p:txBody>
      </p:sp>
      <p:sp>
        <p:nvSpPr>
          <p:cNvPr id="3" name="Content Placeholder 2">
            <a:extLst>
              <a:ext uri="{FF2B5EF4-FFF2-40B4-BE49-F238E27FC236}">
                <a16:creationId xmlns:a16="http://schemas.microsoft.com/office/drawing/2014/main" id="{8E14C63E-2816-4326-BFD8-E9D3B770AF8C}"/>
              </a:ext>
            </a:extLst>
          </p:cNvPr>
          <p:cNvSpPr>
            <a:spLocks noGrp="1"/>
          </p:cNvSpPr>
          <p:nvPr>
            <p:ph idx="1"/>
          </p:nvPr>
        </p:nvSpPr>
        <p:spPr>
          <a:xfrm>
            <a:off x="609600" y="1752601"/>
            <a:ext cx="10160000" cy="4899990"/>
          </a:xfrm>
        </p:spPr>
        <p:txBody>
          <a:bodyPr/>
          <a:lstStyle/>
          <a:p>
            <a:r>
              <a:rPr lang="en-US" b="0" dirty="0"/>
              <a:t>In the Export section you can export your database tables content in different formats (CSV, SQL, PDF, Microsoft Excel, Microsoft Word, XML, and many more). You can select all the database tables or just pick some of them.</a:t>
            </a:r>
          </a:p>
          <a:p>
            <a:endParaRPr lang="en-US" b="0" dirty="0"/>
          </a:p>
          <a:p>
            <a:endParaRPr lang="en-US" b="0" dirty="0"/>
          </a:p>
          <a:p>
            <a:endParaRPr lang="en-US" b="0" dirty="0"/>
          </a:p>
          <a:p>
            <a:endParaRPr lang="en-US" b="0" dirty="0"/>
          </a:p>
          <a:p>
            <a:endParaRPr lang="en-US" b="0" dirty="0"/>
          </a:p>
          <a:p>
            <a:endParaRPr lang="en-US" b="0" dirty="0"/>
          </a:p>
          <a:p>
            <a:endParaRPr lang="en-US" b="0" dirty="0"/>
          </a:p>
          <a:p>
            <a:r>
              <a:rPr lang="en-US" b="0" dirty="0"/>
              <a:t>You can decide whether to export just the database structure, the data or both of them.</a:t>
            </a:r>
            <a:endParaRPr lang="en-US" dirty="0"/>
          </a:p>
        </p:txBody>
      </p:sp>
      <p:pic>
        <p:nvPicPr>
          <p:cNvPr id="4" name="Picture 3">
            <a:extLst>
              <a:ext uri="{FF2B5EF4-FFF2-40B4-BE49-F238E27FC236}">
                <a16:creationId xmlns:a16="http://schemas.microsoft.com/office/drawing/2014/main" id="{480BA4B7-323C-4BE0-B076-E01739FE17B8}"/>
              </a:ext>
            </a:extLst>
          </p:cNvPr>
          <p:cNvPicPr>
            <a:picLocks noChangeAspect="1"/>
          </p:cNvPicPr>
          <p:nvPr/>
        </p:nvPicPr>
        <p:blipFill>
          <a:blip r:embed="rId2"/>
          <a:stretch>
            <a:fillRect/>
          </a:stretch>
        </p:blipFill>
        <p:spPr>
          <a:xfrm>
            <a:off x="675860" y="2821885"/>
            <a:ext cx="5740619" cy="3075332"/>
          </a:xfrm>
          <a:prstGeom prst="rect">
            <a:avLst/>
          </a:prstGeom>
        </p:spPr>
      </p:pic>
    </p:spTree>
    <p:extLst>
      <p:ext uri="{BB962C8B-B14F-4D97-AF65-F5344CB8AC3E}">
        <p14:creationId xmlns:p14="http://schemas.microsoft.com/office/powerpoint/2010/main" val="33928401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9F4E4-2695-41D6-80FD-BFD81B2C991A}"/>
              </a:ext>
            </a:extLst>
          </p:cNvPr>
          <p:cNvSpPr>
            <a:spLocks noGrp="1"/>
          </p:cNvSpPr>
          <p:nvPr>
            <p:ph type="title"/>
          </p:nvPr>
        </p:nvSpPr>
        <p:spPr/>
        <p:txBody>
          <a:bodyPr/>
          <a:lstStyle/>
          <a:p>
            <a:r>
              <a:rPr lang="en-US" b="1" dirty="0"/>
              <a:t>How to Restore a Database Backup?</a:t>
            </a:r>
            <a:br>
              <a:rPr lang="en-US" b="1" dirty="0"/>
            </a:br>
            <a:endParaRPr lang="en-US" b="1" dirty="0"/>
          </a:p>
        </p:txBody>
      </p:sp>
      <p:sp>
        <p:nvSpPr>
          <p:cNvPr id="3" name="Content Placeholder 2">
            <a:extLst>
              <a:ext uri="{FF2B5EF4-FFF2-40B4-BE49-F238E27FC236}">
                <a16:creationId xmlns:a16="http://schemas.microsoft.com/office/drawing/2014/main" id="{13153EAF-1FC6-439A-854F-956A3359A299}"/>
              </a:ext>
            </a:extLst>
          </p:cNvPr>
          <p:cNvSpPr>
            <a:spLocks noGrp="1"/>
          </p:cNvSpPr>
          <p:nvPr>
            <p:ph idx="1"/>
          </p:nvPr>
        </p:nvSpPr>
        <p:spPr/>
        <p:txBody>
          <a:bodyPr/>
          <a:lstStyle/>
          <a:p>
            <a:r>
              <a:rPr lang="en-US" b="0" dirty="0"/>
              <a:t>You can import your database tables from a file, saved on your local computer.</a:t>
            </a:r>
            <a:endParaRPr lang="en-US" dirty="0"/>
          </a:p>
        </p:txBody>
      </p:sp>
      <p:pic>
        <p:nvPicPr>
          <p:cNvPr id="4" name="Picture 3">
            <a:extLst>
              <a:ext uri="{FF2B5EF4-FFF2-40B4-BE49-F238E27FC236}">
                <a16:creationId xmlns:a16="http://schemas.microsoft.com/office/drawing/2014/main" id="{6F298A59-DDD7-4900-BF1A-02D95B5FE278}"/>
              </a:ext>
            </a:extLst>
          </p:cNvPr>
          <p:cNvPicPr>
            <a:picLocks noChangeAspect="1"/>
          </p:cNvPicPr>
          <p:nvPr/>
        </p:nvPicPr>
        <p:blipFill>
          <a:blip r:embed="rId2"/>
          <a:stretch>
            <a:fillRect/>
          </a:stretch>
        </p:blipFill>
        <p:spPr>
          <a:xfrm>
            <a:off x="715615" y="2238788"/>
            <a:ext cx="7845289" cy="4202833"/>
          </a:xfrm>
          <a:prstGeom prst="rect">
            <a:avLst/>
          </a:prstGeom>
        </p:spPr>
      </p:pic>
    </p:spTree>
    <p:extLst>
      <p:ext uri="{BB962C8B-B14F-4D97-AF65-F5344CB8AC3E}">
        <p14:creationId xmlns:p14="http://schemas.microsoft.com/office/powerpoint/2010/main" val="7095833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599FA-1172-492A-97C6-E40EE237C779}"/>
              </a:ext>
            </a:extLst>
          </p:cNvPr>
          <p:cNvSpPr>
            <a:spLocks noGrp="1"/>
          </p:cNvSpPr>
          <p:nvPr>
            <p:ph type="title"/>
          </p:nvPr>
        </p:nvSpPr>
        <p:spPr/>
        <p:txBody>
          <a:bodyPr/>
          <a:lstStyle/>
          <a:p>
            <a:r>
              <a:rPr lang="en-US" dirty="0"/>
              <a:t>Self Study</a:t>
            </a:r>
            <a:br>
              <a:rPr lang="en-US" dirty="0"/>
            </a:br>
            <a:endParaRPr lang="en-US" dirty="0"/>
          </a:p>
        </p:txBody>
      </p:sp>
      <p:sp>
        <p:nvSpPr>
          <p:cNvPr id="3" name="Content Placeholder 2">
            <a:extLst>
              <a:ext uri="{FF2B5EF4-FFF2-40B4-BE49-F238E27FC236}">
                <a16:creationId xmlns:a16="http://schemas.microsoft.com/office/drawing/2014/main" id="{DA9705A5-5E37-48C5-BFB3-30E10F378729}"/>
              </a:ext>
            </a:extLst>
          </p:cNvPr>
          <p:cNvSpPr>
            <a:spLocks noGrp="1"/>
          </p:cNvSpPr>
          <p:nvPr>
            <p:ph idx="1"/>
          </p:nvPr>
        </p:nvSpPr>
        <p:spPr/>
        <p:txBody>
          <a:bodyPr>
            <a:normAutofit/>
          </a:bodyPr>
          <a:lstStyle/>
          <a:p>
            <a:pPr marL="342900" indent="-342900">
              <a:buFont typeface="Arial" panose="020B0604020202020204" pitchFamily="34" charset="0"/>
              <a:buChar char="•"/>
            </a:pPr>
            <a:r>
              <a:rPr lang="en-US" b="0" dirty="0"/>
              <a:t>How to run MySQL query with PhpMyAdmin (</a:t>
            </a:r>
            <a:r>
              <a:rPr lang="en-US" b="0" dirty="0">
                <a:hlinkClick r:id="rId2"/>
              </a:rPr>
              <a:t>https://www.siteground.com/tutorials/phpmyadmin/phpmyadmin_mysql_query.htm</a:t>
            </a:r>
            <a:r>
              <a:rPr lang="en-US" b="0" dirty="0"/>
              <a:t>)</a:t>
            </a:r>
          </a:p>
          <a:p>
            <a:pPr marL="342900" indent="-342900">
              <a:buFont typeface="Arial" panose="020B0604020202020204" pitchFamily="34" charset="0"/>
              <a:buChar char="•"/>
            </a:pPr>
            <a:r>
              <a:rPr lang="en-US" b="0" dirty="0"/>
              <a:t>PhpMyAdmin Operations </a:t>
            </a:r>
            <a:r>
              <a:rPr lang="en-US" b="0" u="sng" dirty="0"/>
              <a:t>(</a:t>
            </a:r>
            <a:r>
              <a:rPr lang="en-US" b="0" dirty="0">
                <a:hlinkClick r:id="rId3" tooltip="PhpMyAdmin Operations"/>
              </a:rPr>
              <a:t>https://www.siteground.com/tutorials/phpmyadmin/phpmyadmin_operations.htm</a:t>
            </a:r>
            <a:r>
              <a:rPr lang="en-US" b="0" dirty="0"/>
              <a:t>)</a:t>
            </a:r>
          </a:p>
          <a:p>
            <a:pPr marL="342900" indent="-342900">
              <a:buFont typeface="Arial" panose="020B0604020202020204" pitchFamily="34" charset="0"/>
              <a:buChar char="•"/>
            </a:pPr>
            <a:r>
              <a:rPr lang="en-US" b="0" dirty="0"/>
              <a:t>Repair and Optimize Database (</a:t>
            </a:r>
            <a:r>
              <a:rPr lang="en-US" b="0" dirty="0">
                <a:hlinkClick r:id="rId4"/>
              </a:rPr>
              <a:t>https://www.siteground.com/tutorials/phpmyadmin/phpmyadmin_optimize_database.htm</a:t>
            </a:r>
            <a:r>
              <a:rPr lang="en-US" b="0" dirty="0"/>
              <a:t>)</a:t>
            </a:r>
          </a:p>
          <a:p>
            <a:pPr marL="342900" indent="-342900">
              <a:buFont typeface="Arial" panose="020B0604020202020204" pitchFamily="34" charset="0"/>
              <a:buChar char="•"/>
            </a:pPr>
            <a:r>
              <a:rPr lang="en-US" b="0" dirty="0"/>
              <a:t>Run MySQL Query (</a:t>
            </a:r>
            <a:r>
              <a:rPr lang="en-US" b="0" dirty="0">
                <a:hlinkClick r:id="rId2"/>
              </a:rPr>
              <a:t>https://www.siteground.com/tutorials/phpmyadmin/phpmyadmin_mysql_query.htm</a:t>
            </a:r>
            <a:r>
              <a:rPr lang="en-US" b="0" dirty="0"/>
              <a:t>)</a:t>
            </a:r>
          </a:p>
          <a:p>
            <a:pPr marL="342900" indent="-342900">
              <a:buFont typeface="Arial" panose="020B0604020202020204" pitchFamily="34" charset="0"/>
              <a:buChar char="•"/>
            </a:pPr>
            <a:endParaRPr lang="en-US" b="0" dirty="0"/>
          </a:p>
          <a:p>
            <a:endParaRPr lang="en-US" dirty="0"/>
          </a:p>
        </p:txBody>
      </p:sp>
      <p:pic>
        <p:nvPicPr>
          <p:cNvPr id="4" name="Picture 20">
            <a:extLst>
              <a:ext uri="{FF2B5EF4-FFF2-40B4-BE49-F238E27FC236}">
                <a16:creationId xmlns:a16="http://schemas.microsoft.com/office/drawing/2014/main" id="{D9F5323D-C411-43F1-99EE-C33AEC8CA6F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2660" y="3981330"/>
            <a:ext cx="2193880" cy="2876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81155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F9EC2-4245-49E3-91FC-C887B7AA5E6B}"/>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615D5F72-7EEA-495F-98FB-9F253D0BD344}"/>
              </a:ext>
            </a:extLst>
          </p:cNvPr>
          <p:cNvSpPr>
            <a:spLocks noGrp="1"/>
          </p:cNvSpPr>
          <p:nvPr>
            <p:ph idx="1"/>
          </p:nvPr>
        </p:nvSpPr>
        <p:spPr/>
        <p:txBody>
          <a:bodyPr/>
          <a:lstStyle/>
          <a:p>
            <a:pPr marL="257175" indent="-257175">
              <a:buFont typeface="Arial" panose="020B0604020202020204" pitchFamily="34" charset="0"/>
              <a:buChar char="•"/>
            </a:pPr>
            <a:r>
              <a:rPr lang="en-US" b="0" dirty="0">
                <a:hlinkClick r:id="rId2"/>
              </a:rPr>
              <a:t>https://www.w3schools.com/</a:t>
            </a:r>
            <a:endParaRPr lang="en-US" b="0" dirty="0"/>
          </a:p>
          <a:p>
            <a:pPr marL="257175" indent="-257175">
              <a:buFont typeface="Arial" panose="020B0604020202020204" pitchFamily="34" charset="0"/>
              <a:buChar char="•"/>
            </a:pPr>
            <a:r>
              <a:rPr lang="en-US" b="0" dirty="0">
                <a:hlinkClick r:id="rId3"/>
              </a:rPr>
              <a:t>https://www.siteground.com/tutorials/phpmyadmin/</a:t>
            </a:r>
            <a:endParaRPr lang="en-US" b="0" dirty="0"/>
          </a:p>
          <a:p>
            <a:pPr marL="257175" indent="-257175">
              <a:buFont typeface="Arial" panose="020B0604020202020204" pitchFamily="34" charset="0"/>
              <a:buChar char="•"/>
            </a:pPr>
            <a:r>
              <a:rPr lang="en-US" b="0" dirty="0"/>
              <a:t>Robin Nixon, Learning PHP, MySQL, JavaScript, and CSS, 2013</a:t>
            </a:r>
          </a:p>
          <a:p>
            <a:pPr marL="257175" indent="-257175">
              <a:buFont typeface="Arial" panose="020B0604020202020204" pitchFamily="34" charset="0"/>
              <a:buChar char="•"/>
            </a:pPr>
            <a:r>
              <a:rPr lang="en-US" b="0" dirty="0"/>
              <a:t>Mike McGrath, PHP &amp; My SQL in easy steps, 2012.</a:t>
            </a:r>
            <a:endParaRPr lang="ar-JO" b="0" dirty="0"/>
          </a:p>
          <a:p>
            <a:pPr marL="257175" indent="-257175">
              <a:buFont typeface="Arial" panose="020B0604020202020204" pitchFamily="34" charset="0"/>
              <a:buChar char="•"/>
            </a:pPr>
            <a:endParaRPr lang="en-US" b="0" dirty="0"/>
          </a:p>
        </p:txBody>
      </p:sp>
    </p:spTree>
    <p:extLst>
      <p:ext uri="{BB962C8B-B14F-4D97-AF65-F5344CB8AC3E}">
        <p14:creationId xmlns:p14="http://schemas.microsoft.com/office/powerpoint/2010/main" val="30543354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C727A-F6E8-41E1-9F37-60BE320DB36D}"/>
              </a:ext>
            </a:extLst>
          </p:cNvPr>
          <p:cNvSpPr>
            <a:spLocks noGrp="1"/>
          </p:cNvSpPr>
          <p:nvPr>
            <p:ph type="ctrTitle"/>
          </p:nvPr>
        </p:nvSpPr>
        <p:spPr>
          <a:xfrm>
            <a:off x="609600" y="228601"/>
            <a:ext cx="10363200" cy="6304721"/>
          </a:xfrm>
        </p:spPr>
        <p:txBody>
          <a:bodyPr/>
          <a:lstStyle/>
          <a:p>
            <a:pPr algn="ctr"/>
            <a:r>
              <a:rPr lang="en-US" dirty="0">
                <a:solidFill>
                  <a:schemeClr val="tx2"/>
                </a:solidFill>
              </a:rPr>
              <a:t>The End</a:t>
            </a:r>
          </a:p>
        </p:txBody>
      </p:sp>
    </p:spTree>
    <p:extLst>
      <p:ext uri="{BB962C8B-B14F-4D97-AF65-F5344CB8AC3E}">
        <p14:creationId xmlns:p14="http://schemas.microsoft.com/office/powerpoint/2010/main" val="4157549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98EE2-FB0B-43F4-9D1B-04BB7858AB38}"/>
              </a:ext>
            </a:extLst>
          </p:cNvPr>
          <p:cNvSpPr>
            <a:spLocks noGrp="1"/>
          </p:cNvSpPr>
          <p:nvPr>
            <p:ph type="title"/>
          </p:nvPr>
        </p:nvSpPr>
        <p:spPr/>
        <p:txBody>
          <a:bodyPr/>
          <a:lstStyle/>
          <a:p>
            <a:r>
              <a:rPr lang="en-US" dirty="0"/>
              <a:t>What is MySQL?</a:t>
            </a:r>
            <a:br>
              <a:rPr lang="en-US" dirty="0"/>
            </a:br>
            <a:endParaRPr lang="en-US" dirty="0"/>
          </a:p>
        </p:txBody>
      </p:sp>
      <p:sp>
        <p:nvSpPr>
          <p:cNvPr id="3" name="Content Placeholder 2">
            <a:extLst>
              <a:ext uri="{FF2B5EF4-FFF2-40B4-BE49-F238E27FC236}">
                <a16:creationId xmlns:a16="http://schemas.microsoft.com/office/drawing/2014/main" id="{F205D716-3651-4E1D-9CDC-D59CE03E2CE1}"/>
              </a:ext>
            </a:extLst>
          </p:cNvPr>
          <p:cNvSpPr>
            <a:spLocks noGrp="1"/>
          </p:cNvSpPr>
          <p:nvPr>
            <p:ph idx="1"/>
          </p:nvPr>
        </p:nvSpPr>
        <p:spPr/>
        <p:txBody>
          <a:bodyPr>
            <a:normAutofit fontScale="92500" lnSpcReduction="10000"/>
          </a:bodyPr>
          <a:lstStyle/>
          <a:p>
            <a:pPr marL="342900" indent="-342900">
              <a:buFont typeface="Arial" panose="020B0604020202020204" pitchFamily="34" charset="0"/>
              <a:buChar char="•"/>
            </a:pPr>
            <a:r>
              <a:rPr lang="en-US" b="0" dirty="0"/>
              <a:t>MySQL is one of the most widely used relational database management system (RDBMS) and most widely used open-source RDBMS</a:t>
            </a:r>
          </a:p>
          <a:p>
            <a:pPr marL="342900" indent="-342900">
              <a:buFont typeface="Arial" panose="020B0604020202020204" pitchFamily="34" charset="0"/>
              <a:buChar char="•"/>
            </a:pPr>
            <a:r>
              <a:rPr lang="en-US" b="0" dirty="0"/>
              <a:t>MySQL is a database system used on the web</a:t>
            </a:r>
          </a:p>
          <a:p>
            <a:pPr marL="342900" indent="-342900">
              <a:buFont typeface="Arial" panose="020B0604020202020204" pitchFamily="34" charset="0"/>
              <a:buChar char="•"/>
            </a:pPr>
            <a:r>
              <a:rPr lang="en-US" b="0" dirty="0"/>
              <a:t>MySQL is a database system that runs on a server</a:t>
            </a:r>
          </a:p>
          <a:p>
            <a:pPr marL="342900" indent="-342900">
              <a:buFont typeface="Arial" panose="020B0604020202020204" pitchFamily="34" charset="0"/>
              <a:buChar char="•"/>
            </a:pPr>
            <a:r>
              <a:rPr lang="en-US" b="0" dirty="0"/>
              <a:t>MySQL is ideal for both small and large applications</a:t>
            </a:r>
          </a:p>
          <a:p>
            <a:pPr marL="342900" indent="-342900">
              <a:buFont typeface="Arial" panose="020B0604020202020204" pitchFamily="34" charset="0"/>
              <a:buChar char="•"/>
            </a:pPr>
            <a:r>
              <a:rPr lang="en-US" b="0" dirty="0"/>
              <a:t>MySQL is very fast, reliable, and easy to use</a:t>
            </a:r>
          </a:p>
          <a:p>
            <a:pPr marL="342900" indent="-342900">
              <a:buFont typeface="Arial" panose="020B0604020202020204" pitchFamily="34" charset="0"/>
              <a:buChar char="•"/>
            </a:pPr>
            <a:r>
              <a:rPr lang="en-US" b="0" dirty="0"/>
              <a:t>MySQL uses standard SQL</a:t>
            </a:r>
          </a:p>
          <a:p>
            <a:pPr marL="342900" indent="-342900">
              <a:buFont typeface="Arial" panose="020B0604020202020204" pitchFamily="34" charset="0"/>
              <a:buChar char="•"/>
            </a:pPr>
            <a:r>
              <a:rPr lang="en-US" b="0" dirty="0"/>
              <a:t>MySQL compiles on a number of platforms</a:t>
            </a:r>
          </a:p>
          <a:p>
            <a:pPr marL="342900" indent="-342900">
              <a:buFont typeface="Arial" panose="020B0604020202020204" pitchFamily="34" charset="0"/>
              <a:buChar char="•"/>
            </a:pPr>
            <a:r>
              <a:rPr lang="en-US" b="0" dirty="0"/>
              <a:t>MySQL is free to download and use</a:t>
            </a:r>
          </a:p>
          <a:p>
            <a:pPr marL="342900" indent="-342900">
              <a:buFont typeface="Arial" panose="020B0604020202020204" pitchFamily="34" charset="0"/>
              <a:buChar char="•"/>
            </a:pPr>
            <a:r>
              <a:rPr lang="en-US" b="0" dirty="0"/>
              <a:t>MySQL is developed, distributed, and supported by Oracle Corporation</a:t>
            </a:r>
          </a:p>
          <a:p>
            <a:pPr marL="342900" indent="-342900">
              <a:buFont typeface="Arial" panose="020B0604020202020204" pitchFamily="34" charset="0"/>
              <a:buChar char="•"/>
            </a:pPr>
            <a:r>
              <a:rPr lang="en-US" b="0" dirty="0"/>
              <a:t>MySQL is named after co-founder Monty </a:t>
            </a:r>
            <a:r>
              <a:rPr lang="en-US" b="0" dirty="0" err="1"/>
              <a:t>Widenius's</a:t>
            </a:r>
            <a:r>
              <a:rPr lang="en-US" b="0" dirty="0"/>
              <a:t> daughter: My</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20454265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C9DD4F-2A86-48D3-A129-7D7190E7F1B0}"/>
              </a:ext>
            </a:extLst>
          </p:cNvPr>
          <p:cNvSpPr>
            <a:spLocks noGrp="1"/>
          </p:cNvSpPr>
          <p:nvPr>
            <p:ph type="title"/>
          </p:nvPr>
        </p:nvSpPr>
        <p:spPr/>
        <p:txBody>
          <a:bodyPr/>
          <a:lstStyle/>
          <a:p>
            <a:r>
              <a:rPr lang="en-US" dirty="0"/>
              <a:t>What is MySQL?</a:t>
            </a:r>
            <a:br>
              <a:rPr lang="en-US" dirty="0"/>
            </a:br>
            <a:endParaRPr lang="en-US" dirty="0"/>
          </a:p>
        </p:txBody>
      </p:sp>
      <p:sp>
        <p:nvSpPr>
          <p:cNvPr id="3" name="Content Placeholder 2">
            <a:extLst>
              <a:ext uri="{FF2B5EF4-FFF2-40B4-BE49-F238E27FC236}">
                <a16:creationId xmlns:a16="http://schemas.microsoft.com/office/drawing/2014/main" id="{95DE5CA0-2667-4FE8-8F0A-6CBBBDE7576B}"/>
              </a:ext>
            </a:extLst>
          </p:cNvPr>
          <p:cNvSpPr>
            <a:spLocks noGrp="1"/>
          </p:cNvSpPr>
          <p:nvPr>
            <p:ph idx="1"/>
          </p:nvPr>
        </p:nvSpPr>
        <p:spPr/>
        <p:txBody>
          <a:bodyPr/>
          <a:lstStyle/>
          <a:p>
            <a:r>
              <a:rPr lang="en-US" b="0" dirty="0"/>
              <a:t>The data in a MySQL database are stored in tables. A table is a collection of related data, and it consists of columns and rows.</a:t>
            </a:r>
          </a:p>
          <a:p>
            <a:r>
              <a:rPr lang="en-US" b="0" dirty="0"/>
              <a:t>Databases are useful for storing information categorically. A company may have a database with the following tables:</a:t>
            </a:r>
          </a:p>
          <a:p>
            <a:pPr marL="342900" indent="-342900">
              <a:buFont typeface="Arial" panose="020B0604020202020204" pitchFamily="34" charset="0"/>
              <a:buChar char="•"/>
            </a:pPr>
            <a:r>
              <a:rPr lang="en-US" b="0" dirty="0"/>
              <a:t>Employees</a:t>
            </a:r>
          </a:p>
          <a:p>
            <a:pPr marL="342900" indent="-342900">
              <a:buFont typeface="Arial" panose="020B0604020202020204" pitchFamily="34" charset="0"/>
              <a:buChar char="•"/>
            </a:pPr>
            <a:r>
              <a:rPr lang="en-US" b="0" dirty="0"/>
              <a:t>Products</a:t>
            </a:r>
          </a:p>
          <a:p>
            <a:pPr marL="342900" indent="-342900">
              <a:buFont typeface="Arial" panose="020B0604020202020204" pitchFamily="34" charset="0"/>
              <a:buChar char="•"/>
            </a:pPr>
            <a:r>
              <a:rPr lang="en-US" b="0" dirty="0"/>
              <a:t>Customers</a:t>
            </a:r>
          </a:p>
          <a:p>
            <a:pPr marL="342900" indent="-342900">
              <a:buFont typeface="Arial" panose="020B0604020202020204" pitchFamily="34" charset="0"/>
              <a:buChar char="•"/>
            </a:pPr>
            <a:r>
              <a:rPr lang="en-US" b="0" dirty="0"/>
              <a:t>Orders</a:t>
            </a:r>
          </a:p>
          <a:p>
            <a:endParaRPr lang="en-US" dirty="0"/>
          </a:p>
        </p:txBody>
      </p:sp>
    </p:spTree>
    <p:extLst>
      <p:ext uri="{BB962C8B-B14F-4D97-AF65-F5344CB8AC3E}">
        <p14:creationId xmlns:p14="http://schemas.microsoft.com/office/powerpoint/2010/main" val="42861988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B25FEF-8686-4BBD-9337-4474CBA5CCBF}"/>
              </a:ext>
            </a:extLst>
          </p:cNvPr>
          <p:cNvSpPr>
            <a:spLocks noGrp="1"/>
          </p:cNvSpPr>
          <p:nvPr>
            <p:ph type="title"/>
          </p:nvPr>
        </p:nvSpPr>
        <p:spPr/>
        <p:txBody>
          <a:bodyPr/>
          <a:lstStyle/>
          <a:p>
            <a:r>
              <a:rPr lang="en-US" dirty="0"/>
              <a:t>What is MySQL?</a:t>
            </a:r>
            <a:br>
              <a:rPr lang="en-US" dirty="0"/>
            </a:br>
            <a:endParaRPr lang="en-US" dirty="0"/>
          </a:p>
        </p:txBody>
      </p:sp>
      <p:sp>
        <p:nvSpPr>
          <p:cNvPr id="3" name="Content Placeholder 2">
            <a:extLst>
              <a:ext uri="{FF2B5EF4-FFF2-40B4-BE49-F238E27FC236}">
                <a16:creationId xmlns:a16="http://schemas.microsoft.com/office/drawing/2014/main" id="{7AFB3CF7-8E32-485B-B45D-92CF615555AE}"/>
              </a:ext>
            </a:extLst>
          </p:cNvPr>
          <p:cNvSpPr>
            <a:spLocks noGrp="1"/>
          </p:cNvSpPr>
          <p:nvPr>
            <p:ph idx="1"/>
          </p:nvPr>
        </p:nvSpPr>
        <p:spPr/>
        <p:txBody>
          <a:bodyPr>
            <a:normAutofit lnSpcReduction="10000"/>
          </a:bodyPr>
          <a:lstStyle/>
          <a:p>
            <a:pPr marL="342900" indent="-342900">
              <a:buFont typeface="Arial" panose="020B0604020202020204" pitchFamily="34" charset="0"/>
              <a:buChar char="•"/>
            </a:pPr>
            <a:r>
              <a:rPr lang="en-US" sz="2100" b="0" dirty="0"/>
              <a:t>MySQL GUI Tools </a:t>
            </a:r>
          </a:p>
          <a:p>
            <a:pPr marL="800100" lvl="1" indent="-342900"/>
            <a:r>
              <a:rPr lang="en-US" dirty="0"/>
              <a:t>phpMyAdmin – Included in the LAMP stack, and MAMP, XAMPP and WAMP software bundle installers </a:t>
            </a:r>
          </a:p>
          <a:p>
            <a:pPr marL="800100" lvl="1" indent="-342900"/>
            <a:r>
              <a:rPr lang="en-US" b="0" dirty="0"/>
              <a:t>MySQL Workbench</a:t>
            </a:r>
          </a:p>
          <a:p>
            <a:pPr marL="800100" lvl="1" indent="-342900"/>
            <a:r>
              <a:rPr lang="en-US" dirty="0"/>
              <a:t>MYDB Studio</a:t>
            </a:r>
          </a:p>
          <a:p>
            <a:pPr marL="800100" lvl="1" indent="-342900"/>
            <a:r>
              <a:rPr lang="en-US" b="0" dirty="0"/>
              <a:t>Adminer</a:t>
            </a:r>
          </a:p>
          <a:p>
            <a:pPr marL="800100" lvl="1" indent="-342900"/>
            <a:r>
              <a:rPr lang="en-US" dirty="0"/>
              <a:t>Database Workbench</a:t>
            </a:r>
          </a:p>
          <a:p>
            <a:pPr marL="800100" lvl="1" indent="-342900"/>
            <a:r>
              <a:rPr lang="en-US" dirty="0" err="1"/>
              <a:t>DBEdit</a:t>
            </a:r>
            <a:endParaRPr lang="en-US" dirty="0"/>
          </a:p>
          <a:p>
            <a:pPr marL="800100" lvl="1" indent="-342900"/>
            <a:r>
              <a:rPr lang="en-US" dirty="0" err="1"/>
              <a:t>SQLyog</a:t>
            </a:r>
            <a:endParaRPr lang="en-US" dirty="0"/>
          </a:p>
          <a:p>
            <a:pPr marL="800100" lvl="1" indent="-342900"/>
            <a:r>
              <a:rPr lang="en-US" dirty="0" err="1"/>
              <a:t>HeidiSQL</a:t>
            </a:r>
            <a:endParaRPr lang="en-US" dirty="0"/>
          </a:p>
          <a:p>
            <a:pPr marL="800100" lvl="1" indent="-342900"/>
            <a:r>
              <a:rPr lang="en-US" dirty="0"/>
              <a:t>LibreOffice Base </a:t>
            </a:r>
            <a:endParaRPr lang="en-US" b="0" dirty="0"/>
          </a:p>
          <a:p>
            <a:pPr marL="800100" lvl="1" indent="-342900"/>
            <a:r>
              <a:rPr lang="en-US" dirty="0"/>
              <a:t>And more ….</a:t>
            </a:r>
          </a:p>
        </p:txBody>
      </p:sp>
    </p:spTree>
    <p:extLst>
      <p:ext uri="{BB962C8B-B14F-4D97-AF65-F5344CB8AC3E}">
        <p14:creationId xmlns:p14="http://schemas.microsoft.com/office/powerpoint/2010/main" val="2741752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04B84-7106-4615-BDF1-53E1309F11AB}"/>
              </a:ext>
            </a:extLst>
          </p:cNvPr>
          <p:cNvSpPr>
            <a:spLocks noGrp="1"/>
          </p:cNvSpPr>
          <p:nvPr>
            <p:ph type="title"/>
          </p:nvPr>
        </p:nvSpPr>
        <p:spPr/>
        <p:txBody>
          <a:bodyPr/>
          <a:lstStyle/>
          <a:p>
            <a:r>
              <a:rPr lang="en-US" b="1" dirty="0"/>
              <a:t>What is PhpMyAdmin?</a:t>
            </a:r>
            <a:br>
              <a:rPr lang="en-US" b="1" dirty="0"/>
            </a:br>
            <a:endParaRPr lang="en-US" dirty="0"/>
          </a:p>
        </p:txBody>
      </p:sp>
      <p:sp>
        <p:nvSpPr>
          <p:cNvPr id="3" name="Content Placeholder 2">
            <a:extLst>
              <a:ext uri="{FF2B5EF4-FFF2-40B4-BE49-F238E27FC236}">
                <a16:creationId xmlns:a16="http://schemas.microsoft.com/office/drawing/2014/main" id="{9C9F459F-38B7-4016-8585-EAE0D000986A}"/>
              </a:ext>
            </a:extLst>
          </p:cNvPr>
          <p:cNvSpPr>
            <a:spLocks noGrp="1"/>
          </p:cNvSpPr>
          <p:nvPr>
            <p:ph idx="1"/>
          </p:nvPr>
        </p:nvSpPr>
        <p:spPr/>
        <p:txBody>
          <a:bodyPr/>
          <a:lstStyle/>
          <a:p>
            <a:pPr marL="342900" indent="-342900">
              <a:buFont typeface="Arial" panose="020B0604020202020204" pitchFamily="34" charset="0"/>
              <a:buChar char="•"/>
            </a:pPr>
            <a:r>
              <a:rPr lang="en-US" b="0" dirty="0"/>
              <a:t>PhpMyAdmin is one of the most popular applications for MySQL databases management. </a:t>
            </a:r>
          </a:p>
          <a:p>
            <a:pPr marL="342900" indent="-342900">
              <a:buFont typeface="Arial" panose="020B0604020202020204" pitchFamily="34" charset="0"/>
              <a:buChar char="•"/>
            </a:pPr>
            <a:r>
              <a:rPr lang="en-US" b="0" dirty="0"/>
              <a:t>It is a free tool written in PHP. Through this software you can create, alter, drop, delete, import and export MySQL database tables. </a:t>
            </a:r>
          </a:p>
          <a:p>
            <a:pPr marL="342900" indent="-342900">
              <a:buFont typeface="Arial" panose="020B0604020202020204" pitchFamily="34" charset="0"/>
              <a:buChar char="•"/>
            </a:pPr>
            <a:r>
              <a:rPr lang="en-US" b="0" dirty="0"/>
              <a:t>You can run MySQL queries, optimize, repair and check tables, change collation and execute other database management commands.</a:t>
            </a:r>
          </a:p>
          <a:p>
            <a:pPr marL="342900" indent="-342900">
              <a:buFont typeface="Arial" panose="020B0604020202020204" pitchFamily="34" charset="0"/>
              <a:buChar char="•"/>
            </a:pPr>
            <a:r>
              <a:rPr lang="en-US" b="0" dirty="0"/>
              <a:t>We will use PhpMyAdmin to manage MySQL databases through it.</a:t>
            </a:r>
          </a:p>
          <a:p>
            <a:endParaRPr lang="en-US" dirty="0"/>
          </a:p>
        </p:txBody>
      </p:sp>
    </p:spTree>
    <p:extLst>
      <p:ext uri="{BB962C8B-B14F-4D97-AF65-F5344CB8AC3E}">
        <p14:creationId xmlns:p14="http://schemas.microsoft.com/office/powerpoint/2010/main" val="1048911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B879D-46EC-45FE-A139-DC6D7F24F094}"/>
              </a:ext>
            </a:extLst>
          </p:cNvPr>
          <p:cNvSpPr>
            <a:spLocks noGrp="1"/>
          </p:cNvSpPr>
          <p:nvPr>
            <p:ph type="title"/>
          </p:nvPr>
        </p:nvSpPr>
        <p:spPr/>
        <p:txBody>
          <a:bodyPr/>
          <a:lstStyle/>
          <a:p>
            <a:r>
              <a:rPr lang="en-US" dirty="0"/>
              <a:t>How to start with </a:t>
            </a:r>
            <a:r>
              <a:rPr lang="en-US" b="1" dirty="0"/>
              <a:t>PhpMyAdmin</a:t>
            </a:r>
            <a:br>
              <a:rPr lang="en-US" dirty="0"/>
            </a:br>
            <a:endParaRPr lang="en-US" dirty="0"/>
          </a:p>
        </p:txBody>
      </p:sp>
      <p:sp>
        <p:nvSpPr>
          <p:cNvPr id="3" name="Content Placeholder 2">
            <a:extLst>
              <a:ext uri="{FF2B5EF4-FFF2-40B4-BE49-F238E27FC236}">
                <a16:creationId xmlns:a16="http://schemas.microsoft.com/office/drawing/2014/main" id="{8F9EC53F-28B1-49A8-9AD5-BA10FAE79CB6}"/>
              </a:ext>
            </a:extLst>
          </p:cNvPr>
          <p:cNvSpPr>
            <a:spLocks noGrp="1"/>
          </p:cNvSpPr>
          <p:nvPr>
            <p:ph idx="1"/>
          </p:nvPr>
        </p:nvSpPr>
        <p:spPr/>
        <p:txBody>
          <a:bodyPr/>
          <a:lstStyle/>
          <a:p>
            <a:r>
              <a:rPr lang="en-US" b="0" dirty="0"/>
              <a:t>Click on the MySQL administrative link in the XAMPP Control Panel.</a:t>
            </a:r>
          </a:p>
        </p:txBody>
      </p:sp>
      <p:pic>
        <p:nvPicPr>
          <p:cNvPr id="4" name="Picture 3">
            <a:extLst>
              <a:ext uri="{FF2B5EF4-FFF2-40B4-BE49-F238E27FC236}">
                <a16:creationId xmlns:a16="http://schemas.microsoft.com/office/drawing/2014/main" id="{41187C3D-AF97-4FC7-A216-3A27464C797F}"/>
              </a:ext>
            </a:extLst>
          </p:cNvPr>
          <p:cNvPicPr>
            <a:picLocks noChangeAspect="1"/>
          </p:cNvPicPr>
          <p:nvPr/>
        </p:nvPicPr>
        <p:blipFill>
          <a:blip r:embed="rId2"/>
          <a:stretch>
            <a:fillRect/>
          </a:stretch>
        </p:blipFill>
        <p:spPr>
          <a:xfrm>
            <a:off x="715616" y="2120348"/>
            <a:ext cx="6114222" cy="4585667"/>
          </a:xfrm>
          <a:prstGeom prst="rect">
            <a:avLst/>
          </a:prstGeom>
        </p:spPr>
      </p:pic>
    </p:spTree>
    <p:extLst>
      <p:ext uri="{BB962C8B-B14F-4D97-AF65-F5344CB8AC3E}">
        <p14:creationId xmlns:p14="http://schemas.microsoft.com/office/powerpoint/2010/main" val="4217142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A418B-3125-49A5-AD5F-75C9A78B37FD}"/>
              </a:ext>
            </a:extLst>
          </p:cNvPr>
          <p:cNvSpPr>
            <a:spLocks noGrp="1"/>
          </p:cNvSpPr>
          <p:nvPr>
            <p:ph type="title"/>
          </p:nvPr>
        </p:nvSpPr>
        <p:spPr/>
        <p:txBody>
          <a:bodyPr/>
          <a:lstStyle/>
          <a:p>
            <a:r>
              <a:rPr lang="en-US" b="1" dirty="0"/>
              <a:t>PhpMyAdmin</a:t>
            </a:r>
            <a:r>
              <a:rPr lang="en-US" dirty="0"/>
              <a:t> </a:t>
            </a:r>
            <a:r>
              <a:rPr lang="en-US" b="1" dirty="0"/>
              <a:t>Administration</a:t>
            </a:r>
            <a:br>
              <a:rPr lang="en-US" b="1" dirty="0"/>
            </a:br>
            <a:endParaRPr lang="en-US" dirty="0"/>
          </a:p>
        </p:txBody>
      </p:sp>
      <p:sp>
        <p:nvSpPr>
          <p:cNvPr id="3" name="Content Placeholder 2">
            <a:extLst>
              <a:ext uri="{FF2B5EF4-FFF2-40B4-BE49-F238E27FC236}">
                <a16:creationId xmlns:a16="http://schemas.microsoft.com/office/drawing/2014/main" id="{627AE066-54B9-499F-9B6F-BBBF9FCBA9B9}"/>
              </a:ext>
            </a:extLst>
          </p:cNvPr>
          <p:cNvSpPr>
            <a:spLocks noGrp="1"/>
          </p:cNvSpPr>
          <p:nvPr>
            <p:ph idx="1"/>
          </p:nvPr>
        </p:nvSpPr>
        <p:spPr/>
        <p:txBody>
          <a:bodyPr/>
          <a:lstStyle/>
          <a:p>
            <a:r>
              <a:rPr lang="en-US" b="0" dirty="0"/>
              <a:t>Once you enter your PhpMyAdmin application, you will see different areas.</a:t>
            </a:r>
            <a:endParaRPr lang="en-US" dirty="0"/>
          </a:p>
        </p:txBody>
      </p:sp>
      <p:pic>
        <p:nvPicPr>
          <p:cNvPr id="1026" name="Picture 2" descr="https://www.siteground.com/img/knox/tutorials/uploaded_images/images/phpmyadmin/3.jpg">
            <a:extLst>
              <a:ext uri="{FF2B5EF4-FFF2-40B4-BE49-F238E27FC236}">
                <a16:creationId xmlns:a16="http://schemas.microsoft.com/office/drawing/2014/main" id="{05602C0F-656E-4C0B-9FAD-1566D5B17B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199031"/>
            <a:ext cx="8521148" cy="4564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37053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894A6-4C65-4255-AE77-96D711F092F2}"/>
              </a:ext>
            </a:extLst>
          </p:cNvPr>
          <p:cNvSpPr>
            <a:spLocks noGrp="1"/>
          </p:cNvSpPr>
          <p:nvPr>
            <p:ph type="title"/>
          </p:nvPr>
        </p:nvSpPr>
        <p:spPr/>
        <p:txBody>
          <a:bodyPr/>
          <a:lstStyle/>
          <a:p>
            <a:r>
              <a:rPr lang="en-US" b="1" dirty="0"/>
              <a:t>Databases</a:t>
            </a:r>
            <a:br>
              <a:rPr lang="en-US" b="1" dirty="0"/>
            </a:br>
            <a:endParaRPr lang="en-US" dirty="0"/>
          </a:p>
        </p:txBody>
      </p:sp>
      <p:sp>
        <p:nvSpPr>
          <p:cNvPr id="3" name="Content Placeholder 2">
            <a:extLst>
              <a:ext uri="{FF2B5EF4-FFF2-40B4-BE49-F238E27FC236}">
                <a16:creationId xmlns:a16="http://schemas.microsoft.com/office/drawing/2014/main" id="{E8C581D5-FACC-4D11-A33E-22C4277D5E5D}"/>
              </a:ext>
            </a:extLst>
          </p:cNvPr>
          <p:cNvSpPr>
            <a:spLocks noGrp="1"/>
          </p:cNvSpPr>
          <p:nvPr>
            <p:ph idx="1"/>
          </p:nvPr>
        </p:nvSpPr>
        <p:spPr>
          <a:xfrm>
            <a:off x="609600" y="1752601"/>
            <a:ext cx="10160000" cy="4952999"/>
          </a:xfrm>
        </p:spPr>
        <p:txBody>
          <a:bodyPr>
            <a:normAutofit lnSpcReduction="10000"/>
          </a:bodyPr>
          <a:lstStyle/>
          <a:p>
            <a:r>
              <a:rPr lang="en-US" b="0" dirty="0"/>
              <a:t>In the Databases tab you will find a list with all the databases which can be managed through the cPanel user.</a:t>
            </a:r>
          </a:p>
          <a:p>
            <a:endParaRPr lang="en-US" b="0" dirty="0"/>
          </a:p>
          <a:p>
            <a:endParaRPr lang="en-US" b="0" dirty="0"/>
          </a:p>
          <a:p>
            <a:endParaRPr lang="en-US" b="0" dirty="0"/>
          </a:p>
          <a:p>
            <a:endParaRPr lang="en-US" b="0" dirty="0"/>
          </a:p>
          <a:p>
            <a:endParaRPr lang="en-US" b="0" dirty="0"/>
          </a:p>
          <a:p>
            <a:endParaRPr lang="en-US" b="0" dirty="0"/>
          </a:p>
          <a:p>
            <a:endParaRPr lang="en-US" dirty="0"/>
          </a:p>
          <a:p>
            <a:endParaRPr lang="en-US" dirty="0"/>
          </a:p>
          <a:p>
            <a:endParaRPr lang="en-US" b="0" dirty="0"/>
          </a:p>
          <a:p>
            <a:r>
              <a:rPr lang="en-US" b="0" dirty="0"/>
              <a:t>Once you click on a chosen database, you can start its management.</a:t>
            </a:r>
            <a:endParaRPr lang="en-US" dirty="0"/>
          </a:p>
        </p:txBody>
      </p:sp>
      <p:pic>
        <p:nvPicPr>
          <p:cNvPr id="4" name="Picture 3">
            <a:extLst>
              <a:ext uri="{FF2B5EF4-FFF2-40B4-BE49-F238E27FC236}">
                <a16:creationId xmlns:a16="http://schemas.microsoft.com/office/drawing/2014/main" id="{A6FEF95E-04F3-4454-ADB1-D8F85C6A72BB}"/>
              </a:ext>
            </a:extLst>
          </p:cNvPr>
          <p:cNvPicPr>
            <a:picLocks noChangeAspect="1"/>
          </p:cNvPicPr>
          <p:nvPr/>
        </p:nvPicPr>
        <p:blipFill>
          <a:blip r:embed="rId2"/>
          <a:stretch>
            <a:fillRect/>
          </a:stretch>
        </p:blipFill>
        <p:spPr>
          <a:xfrm>
            <a:off x="725556" y="2431120"/>
            <a:ext cx="6854688" cy="3672154"/>
          </a:xfrm>
          <a:prstGeom prst="rect">
            <a:avLst/>
          </a:prstGeom>
        </p:spPr>
      </p:pic>
    </p:spTree>
    <p:extLst>
      <p:ext uri="{BB962C8B-B14F-4D97-AF65-F5344CB8AC3E}">
        <p14:creationId xmlns:p14="http://schemas.microsoft.com/office/powerpoint/2010/main" val="356210546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heme1">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extLst>
    <a:ext uri="{05A4C25C-085E-4340-85A3-A5531E510DB2}">
      <thm15:themeFamily xmlns:thm15="http://schemas.microsoft.com/office/thememl/2012/main" name="Theme1" id="{19B52E48-B2E5-4B11-9E87-4A53F352037A}" vid="{5867DE95-314F-4C8F-83EC-64FEFD4B82EE}"/>
    </a:ext>
  </a:extLst>
</a:theme>
</file>

<file path=docProps/app.xml><?xml version="1.0" encoding="utf-8"?>
<Properties xmlns="http://schemas.openxmlformats.org/officeDocument/2006/extended-properties" xmlns:vt="http://schemas.openxmlformats.org/officeDocument/2006/docPropsVTypes">
  <Template/>
  <TotalTime>431</TotalTime>
  <Words>934</Words>
  <Application>Microsoft Office PowerPoint</Application>
  <PresentationFormat>Widescreen</PresentationFormat>
  <Paragraphs>170</Paragraphs>
  <Slides>26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Arial Black</vt:lpstr>
      <vt:lpstr>Theme1</vt:lpstr>
      <vt:lpstr>PowerPoint Presentation</vt:lpstr>
      <vt:lpstr>Lecture 1 Working with Database – PhpMyAdmin (1)</vt:lpstr>
      <vt:lpstr>What is MySQL? </vt:lpstr>
      <vt:lpstr>What is MySQL? </vt:lpstr>
      <vt:lpstr>What is MySQL? </vt:lpstr>
      <vt:lpstr>What is PhpMyAdmin? </vt:lpstr>
      <vt:lpstr>How to start with PhpMyAdmin </vt:lpstr>
      <vt:lpstr>PhpMyAdmin Administration </vt:lpstr>
      <vt:lpstr>Databases </vt:lpstr>
      <vt:lpstr>Database Management </vt:lpstr>
      <vt:lpstr>Database Management </vt:lpstr>
      <vt:lpstr>Lecture 2 Working with Database – PhpMyAdmin (2)</vt:lpstr>
      <vt:lpstr>How to Create a MySQL Database? </vt:lpstr>
      <vt:lpstr>How to Add MySQL Database Tables? </vt:lpstr>
      <vt:lpstr>How to Add MySQL Database Tables? </vt:lpstr>
      <vt:lpstr>How to Add MySQL Database Tables? </vt:lpstr>
      <vt:lpstr>How to Add MySQL Database Tables? </vt:lpstr>
      <vt:lpstr>Database Management </vt:lpstr>
      <vt:lpstr>Browse </vt:lpstr>
      <vt:lpstr>Structure </vt:lpstr>
      <vt:lpstr>Insert </vt:lpstr>
      <vt:lpstr>How to Backup a Database? </vt:lpstr>
      <vt:lpstr>How to Restore a Database Backup? </vt:lpstr>
      <vt:lpstr>Self Study </vt:lpstr>
      <vt:lpstr>References</vt:lpstr>
      <vt:lpstr>The End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HTML : Overview</dc:title>
  <dc:creator>Hind Talafha</dc:creator>
  <cp:lastModifiedBy>Raneem Qaddoura</cp:lastModifiedBy>
  <cp:revision>130</cp:revision>
  <dcterms:created xsi:type="dcterms:W3CDTF">2016-11-10T17:46:27Z</dcterms:created>
  <dcterms:modified xsi:type="dcterms:W3CDTF">2017-09-19T21:57:07Z</dcterms:modified>
</cp:coreProperties>
</file>